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10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756" r:id="rId4"/>
    <p:sldMasterId id="2147483792" r:id="rId5"/>
    <p:sldMasterId id="2147483804" r:id="rId6"/>
    <p:sldMasterId id="2147483840" r:id="rId7"/>
    <p:sldMasterId id="2147483852" r:id="rId8"/>
    <p:sldMasterId id="2147483864" r:id="rId9"/>
    <p:sldMasterId id="2147483890" r:id="rId10"/>
    <p:sldMasterId id="2147483903" r:id="rId11"/>
  </p:sldMasterIdLst>
  <p:sldIdLst>
    <p:sldId id="309" r:id="rId12"/>
    <p:sldId id="310" r:id="rId13"/>
    <p:sldId id="291" r:id="rId14"/>
    <p:sldId id="303" r:id="rId15"/>
    <p:sldId id="257" r:id="rId16"/>
    <p:sldId id="292" r:id="rId17"/>
    <p:sldId id="258" r:id="rId18"/>
    <p:sldId id="312" r:id="rId19"/>
    <p:sldId id="289" r:id="rId20"/>
    <p:sldId id="296" r:id="rId21"/>
    <p:sldId id="298" r:id="rId22"/>
    <p:sldId id="297" r:id="rId23"/>
    <p:sldId id="294" r:id="rId24"/>
    <p:sldId id="272" r:id="rId25"/>
    <p:sldId id="273" r:id="rId26"/>
    <p:sldId id="300" r:id="rId27"/>
    <p:sldId id="305" r:id="rId28"/>
    <p:sldId id="306" r:id="rId29"/>
    <p:sldId id="311" r:id="rId30"/>
    <p:sldId id="313" r:id="rId31"/>
    <p:sldId id="314" r:id="rId32"/>
    <p:sldId id="265" r:id="rId33"/>
    <p:sldId id="285" r:id="rId34"/>
    <p:sldId id="277" r:id="rId35"/>
    <p:sldId id="278" r:id="rId36"/>
    <p:sldId id="279" r:id="rId37"/>
    <p:sldId id="280" r:id="rId38"/>
    <p:sldId id="308" r:id="rId39"/>
    <p:sldId id="284" r:id="rId40"/>
    <p:sldId id="286" r:id="rId41"/>
    <p:sldId id="288" r:id="rId42"/>
  </p:sldIdLst>
  <p:sldSz cx="9144000" cy="5143500" type="screen16x9"/>
  <p:notesSz cx="6858000" cy="9144000"/>
  <p:custDataLst>
    <p:tags r:id="rId4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47385" autoAdjust="0"/>
  </p:normalViewPr>
  <p:slideViewPr>
    <p:cSldViewPr>
      <p:cViewPr>
        <p:scale>
          <a:sx n="100" d="100"/>
          <a:sy n="100" d="100"/>
        </p:scale>
        <p:origin x="-516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slide" Target="slides/slide3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992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3E2F7-BE54-43E4-801B-A0B962A1200E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011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64546-34E0-4887-BA7B-10CD5448CB65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4893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05980"/>
            <a:ext cx="8229600" cy="43886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D458C-3DE6-4081-A12C-F1148E50CB6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53224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3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041D4-4125-47D5-93C0-D919F1DD342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1488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F56130-62BC-47C2-92C1-BEB8F445436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8456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135692-424E-4973-BC9B-DBFFF7353BC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79843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6DF5A-FC32-4A54-B7F6-0AB909FBC18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773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872B44-63A4-41BD-A604-4C5A35924B8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10785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E0C9C-F5E3-4DFC-94C0-0952DA3A3CA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66288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96B518-443F-4DE6-8CB6-39AF5BD890E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7263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2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1C7438-140B-49E8-9CF2-2BDDB8F7BC1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66984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B2B11-210A-4F8D-A4AB-8464904A3D6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946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816B6-611C-4BB8-B7D7-B05C56148730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66820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99DC0-921D-4F75-BD74-EB36C4F411D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68552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1E2C8-E912-4DBA-B8F9-AF292B0F139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45425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05980"/>
            <a:ext cx="8229600" cy="43886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D458C-3DE6-4081-A12C-F1148E50CB6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71725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0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041D4-4125-47D5-93C0-D919F1DD342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67757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F56130-62BC-47C2-92C1-BEB8F445436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50218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135692-424E-4973-BC9B-DBFFF7353BC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61263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6DF5A-FC32-4A54-B7F6-0AB909FBC18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97380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872B44-63A4-41BD-A604-4C5A35924B8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91652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E0C9C-F5E3-4DFC-94C0-0952DA3A3CA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64118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96B518-443F-4DE6-8CB6-39AF5BD890E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8167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992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3E2F7-BE54-43E4-801B-A0B962A1200E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25337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0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1C7438-140B-49E8-9CF2-2BDDB8F7BC1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99358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B2B11-210A-4F8D-A4AB-8464904A3D6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17347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99DC0-921D-4F75-BD74-EB36C4F411D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28673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1E2C8-E912-4DBA-B8F9-AF292B0F139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60220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05980"/>
            <a:ext cx="8229600" cy="43886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D458C-3DE6-4081-A12C-F1148E50CB6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873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F5E4B-3854-4809-81F0-B1122F0423A8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1346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65F6B-F759-44D8-A93D-90ADF3FB03EE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1155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E65CF-7143-44CC-B1EC-305E7E1C00D4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74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6A6F8-D4B4-45EC-86C8-C55B4AAEB9EE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2393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0E2A28-5E37-4791-B84C-6FAA723474B6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0090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705CA-7996-4CB7-ABE0-A5B2531ECBCC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1625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96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2017A8-EAD2-42C9-B41B-E70BCD6CA035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826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F5E4B-3854-4809-81F0-B1122F0423A8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3539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67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F3FE5-EB52-410E-A69F-D3B4123DCBB1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0193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64546-34E0-4887-BA7B-10CD5448CB65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9255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816B6-611C-4BB8-B7D7-B05C56148730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9133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658938" y="1200150"/>
            <a:ext cx="6837362" cy="24003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400" smtClean="0">
                <a:solidFill>
                  <a:srgbClr val="000000"/>
                </a:solidFill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400" smtClean="0">
                <a:solidFill>
                  <a:srgbClr val="000000"/>
                </a:solidFill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400" smtClean="0">
                <a:solidFill>
                  <a:srgbClr val="000000"/>
                </a:solidFill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400" smtClean="0">
                <a:solidFill>
                  <a:srgbClr val="000000"/>
                </a:solidFill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400" smtClean="0">
                <a:solidFill>
                  <a:srgbClr val="000000"/>
                </a:solidFill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4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332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914574"/>
            <a:ext cx="7772400" cy="1450181"/>
          </a:xfrm>
        </p:spPr>
        <p:txBody>
          <a:bodyPr anchor="b"/>
          <a:lstStyle>
            <a:lvl1pPr algn="r">
              <a:defRPr sz="44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1332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2628900"/>
            <a:ext cx="6400800" cy="131445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C6A3AC-7462-435E-A7B7-4DE7174EA62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4594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9F6921-1E99-49E9-9670-89DC8E3C2DA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5807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B2CB3-C869-4002-B0B8-A4DFE62F278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0233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804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804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517A74-F3CB-4D00-A449-4F8BD85C1B0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1618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BEC3A5-6C76-403B-9681-A64F3724CB1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8878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7112B8-F9B8-4F7B-B022-55AB9D25E2A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0934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1836F6-5C4B-4EE7-A438-A718A65CCC9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596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65F6B-F759-44D8-A93D-90ADF3FB03EE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2558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96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A0857-5386-42E8-B07E-EB38B803293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3736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67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F840DA-445F-47A0-8568-978A68D341F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7535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0EBB11-816C-4EF8-A8D1-822B18709A3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5869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152"/>
            <a:ext cx="2057400" cy="439221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152"/>
            <a:ext cx="6019800" cy="439221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FA056-2F28-4BEE-A411-59497B11E16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6282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974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2994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0745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6795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69863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6140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727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E65CF-7143-44CC-B1EC-305E7E1C00D4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0106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7492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943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8077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65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15448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45324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0968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958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5309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13831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56525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2842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169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6A6F8-D4B4-45EC-86C8-C55B4AAEB9EE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75209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8077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37632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92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60428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642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0293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04882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18425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950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90626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93678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58719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408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0E2A28-5E37-4791-B84C-6FAA723474B6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14551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44248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65148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14097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91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91923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63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51372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48046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96846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923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DF28E-8888-441F-BC8A-0C81CAB1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5900C-AB79-44B1-91C1-FC04294168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34733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DF28E-8888-441F-BC8A-0C81CAB1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5900C-AB79-44B1-91C1-FC04294168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66673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DF28E-8888-441F-BC8A-0C81CAB1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5900C-AB79-44B1-91C1-FC04294168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623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705CA-7996-4CB7-ABE0-A5B2531ECBCC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13761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DF28E-8888-441F-BC8A-0C81CAB1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5900C-AB79-44B1-91C1-FC04294168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57221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DF28E-8888-441F-BC8A-0C81CAB1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5900C-AB79-44B1-91C1-FC04294168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87855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DF28E-8888-441F-BC8A-0C81CAB1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5900C-AB79-44B1-91C1-FC04294168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34782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DF28E-8888-441F-BC8A-0C81CAB1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5900C-AB79-44B1-91C1-FC04294168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58053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92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DF28E-8888-441F-BC8A-0C81CAB1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5900C-AB79-44B1-91C1-FC04294168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58647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60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DF28E-8888-441F-BC8A-0C81CAB1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5900C-AB79-44B1-91C1-FC04294168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0694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DF28E-8888-441F-BC8A-0C81CAB1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5900C-AB79-44B1-91C1-FC04294168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49791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DF28E-8888-441F-BC8A-0C81CAB1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5900C-AB79-44B1-91C1-FC04294168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90438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6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31265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439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96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2017A8-EAD2-42C9-B41B-E70BCD6CA035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99318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82413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07219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20545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29666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34689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5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08319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30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95526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39919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26295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6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041D4-4125-47D5-93C0-D919F1DD342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026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67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F3FE5-EB52-410E-A69F-D3B4123DCBB1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93397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F56130-62BC-47C2-92C1-BEB8F445436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90171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135692-424E-4973-BC9B-DBFFF7353BC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66023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6DF5A-FC32-4A54-B7F6-0AB909FBC18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1847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872B44-63A4-41BD-A604-4C5A35924B8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52828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E0C9C-F5E3-4DFC-94C0-0952DA3A3CA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62982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96B518-443F-4DE6-8CB6-39AF5BD890E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0156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5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1C7438-140B-49E8-9CF2-2BDDB8F7BC1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77688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30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B2B11-210A-4F8D-A4AB-8464904A3D6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78771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99DC0-921D-4F75-BD74-EB36C4F411D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23463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1E2C8-E912-4DBA-B8F9-AF292B0F139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644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28A31994-B060-44D8-8CB1-272BD0D770D4}" type="slidenum">
              <a:rPr lang="en-US" altLang="en-US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313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F268F10-E810-4385-81AE-A0BA84529B90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408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92" r:id="rId2"/>
    <p:sldLayoutId id="2147483893" r:id="rId3"/>
    <p:sldLayoutId id="2147483894" r:id="rId4"/>
    <p:sldLayoutId id="2147483895" r:id="rId5"/>
    <p:sldLayoutId id="2147483896" r:id="rId6"/>
    <p:sldLayoutId id="2147483897" r:id="rId7"/>
    <p:sldLayoutId id="2147483898" r:id="rId8"/>
    <p:sldLayoutId id="2147483899" r:id="rId9"/>
    <p:sldLayoutId id="2147483900" r:id="rId10"/>
    <p:sldLayoutId id="2147483901" r:id="rId11"/>
    <p:sldLayoutId id="214748390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F268F10-E810-4385-81AE-A0BA84529B90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00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3905" r:id="rId2"/>
    <p:sldLayoutId id="2147483906" r:id="rId3"/>
    <p:sldLayoutId id="2147483907" r:id="rId4"/>
    <p:sldLayoutId id="2147483908" r:id="rId5"/>
    <p:sldLayoutId id="2147483909" r:id="rId6"/>
    <p:sldLayoutId id="2147483910" r:id="rId7"/>
    <p:sldLayoutId id="2147483911" r:id="rId8"/>
    <p:sldLayoutId id="2147483912" r:id="rId9"/>
    <p:sldLayoutId id="2147483913" r:id="rId10"/>
    <p:sldLayoutId id="2147483914" r:id="rId11"/>
    <p:sldLayoutId id="214748391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28A31994-B060-44D8-8CB1-272BD0D770D4}" type="slidenum">
              <a:rPr lang="en-US" altLang="en-US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804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071587" y="228600"/>
            <a:ext cx="7615237" cy="829866"/>
            <a:chOff x="675" y="192"/>
            <a:chExt cx="4797" cy="697"/>
          </a:xfrm>
        </p:grpSpPr>
        <p:sp>
          <p:nvSpPr>
            <p:cNvPr id="1032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400" smtClean="0">
                <a:solidFill>
                  <a:srgbClr val="000000"/>
                </a:solidFill>
              </a:endParaRPr>
            </a:p>
          </p:txBody>
        </p:sp>
        <p:sp>
          <p:nvSpPr>
            <p:cNvPr id="1033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400" smtClean="0">
                <a:solidFill>
                  <a:srgbClr val="000000"/>
                </a:solidFill>
              </a:endParaRPr>
            </a:p>
          </p:txBody>
        </p:sp>
        <p:sp>
          <p:nvSpPr>
            <p:cNvPr id="1034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400" smtClean="0">
                <a:solidFill>
                  <a:srgbClr val="000000"/>
                </a:solidFill>
              </a:endParaRPr>
            </a:p>
          </p:txBody>
        </p:sp>
        <p:sp>
          <p:nvSpPr>
            <p:cNvPr id="1035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400" smtClean="0">
                <a:solidFill>
                  <a:srgbClr val="000000"/>
                </a:solidFill>
              </a:endParaRPr>
            </a:p>
          </p:txBody>
        </p:sp>
        <p:sp>
          <p:nvSpPr>
            <p:cNvPr id="1036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4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0"/>
            <a:ext cx="8229600" cy="3398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6300"/>
            <a:ext cx="21336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000"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000"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229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21336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000"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A21CE750-43D1-4C22-97DC-E30AF33EA162}" type="slidenum">
              <a:rPr lang="en-US" altLang="en-US">
                <a:solidFill>
                  <a:srgbClr val="000000"/>
                </a:solidFill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1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2339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537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69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973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3DF28E-8888-441F-BC8A-0C81CAB1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5900C-AB79-44B1-91C1-FC04294168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10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A3EEA-7216-451A-BFF2-57E0C16DF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3CD3D-8755-4DF8-AB55-1858531F86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670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F268F10-E810-4385-81AE-A0BA84529B90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229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9.xml"/><Relationship Id="rId1" Type="http://schemas.openxmlformats.org/officeDocument/2006/relationships/audio" Target="file:///E:\Anh\Ha%20Van\Ba%20ngon%20nen%20lung%20linh%20-%20Phuong%20Thao%20&amp;%20Ngoc%20Le%201(Ban%20thau%20moi)-%5bwWw.HaySo1.Com%5d.wav" TargetMode="External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hyperlink" Target="http://www.google.com.vn/url?url=http://suckhoedoisong.vn/su-hy-sinh-tham-lang/nha-khoa-hoc-lam-nen-tu-hao-cua-nganh-vaccin-viet-nam-20140404191130655.htm&amp;rct=j&amp;frm=1&amp;q=&amp;esrc=s&amp;sa=U&amp;ei=T3-zVIGoJZPIuATlroLwBA&amp;ved=0CDQQ9QEwEA&amp;sig2=waoJNDznjGr-1-64VAoRHA&amp;usg=AFQjCNEX8mgjQt2riFzztlnWtLNzMXw2PQ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68.xml"/><Relationship Id="rId1" Type="http://schemas.openxmlformats.org/officeDocument/2006/relationships/audio" Target="file:///C:\Documents%20and%20Settings\Administrator\Desktop\l&#417;&#769;p\New%20Zealand's%20Got%20Talent%202012%20Intro%20HD.mp3" TargetMode="External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68.xml"/><Relationship Id="rId1" Type="http://schemas.openxmlformats.org/officeDocument/2006/relationships/audio" Target="file:///C:\Documents%20and%20Settings\Administrator\Desktop\l&#417;&#769;p\10S.mp3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8.xml"/><Relationship Id="rId2" Type="http://schemas.openxmlformats.org/officeDocument/2006/relationships/audio" Target="file:///C:\Documents%20and%20Settings\Administrator\Desktop\l&#417;&#769;p\10S.mp3" TargetMode="External"/><Relationship Id="rId1" Type="http://schemas.openxmlformats.org/officeDocument/2006/relationships/audio" Target="file:///C:\Documents%20and%20Settings\Administrator\Desktop\l&#417;&#769;p\L&#202;N.mp3" TargetMode="Externa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8.xml"/><Relationship Id="rId2" Type="http://schemas.openxmlformats.org/officeDocument/2006/relationships/audio" Target="file:///C:\Documents%20and%20Settings\Administrator\Desktop\l&#417;&#769;p\15S.mp3" TargetMode="External"/><Relationship Id="rId1" Type="http://schemas.openxmlformats.org/officeDocument/2006/relationships/audio" Target="file:///C:\Documents%20and%20Settings\Administrator\Desktop\l&#417;&#769;p\L&#202;N.mp3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vn/url?url=http://taplamvan.edu.vn/ban-tay-ta-lam-nen-tat-ca/&amp;rct=j&amp;frm=1&amp;q=&amp;esrc=s&amp;sa=U&amp;ei=q0ayVN3hB5SiugSdjoGQDg&amp;ved=0CDgQ9QEwEg&amp;sig2=pse4M5kFvkzv0OPDukccOQ&amp;usg=AFQjCNEVInvnbPhKaBP7tGlCWq6k06gUNQ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2" name="Ba ngon nen lung linh - Phuong Thao &amp; Ngoc Le 1(Ban thau moi)-[wWw.HaySo1.Com]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4686300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5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812800" indent="-812800">
              <a:spcBef>
                <a:spcPct val="20000"/>
              </a:spcBef>
              <a:buFontTx/>
              <a:buChar char="•"/>
            </a:pPr>
            <a:r>
              <a:rPr lang="en-US" sz="3200">
                <a:latin typeface=".VnTime" pitchFamily="34" charset="0"/>
              </a:rPr>
              <a:t> </a:t>
            </a:r>
          </a:p>
        </p:txBody>
      </p:sp>
      <p:pic>
        <p:nvPicPr>
          <p:cNvPr id="2053" name="Picture 9" descr="1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575" y="1"/>
            <a:ext cx="1828800" cy="1421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WordArt 12"/>
          <p:cNvSpPr>
            <a:spLocks noChangeArrowheads="1" noChangeShapeType="1" noTextEdit="1"/>
          </p:cNvSpPr>
          <p:nvPr/>
        </p:nvSpPr>
        <p:spPr bwMode="auto">
          <a:xfrm>
            <a:off x="762000" y="1885950"/>
            <a:ext cx="7577138" cy="111561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err="1">
                <a:ln w="12700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206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Giáo</a:t>
            </a:r>
            <a:r>
              <a:rPr lang="en-US" sz="3600" b="1" kern="10" dirty="0">
                <a:ln w="12700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206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12700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206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dục</a:t>
            </a:r>
            <a:r>
              <a:rPr lang="en-US" sz="3600" b="1" kern="10" dirty="0">
                <a:ln w="12700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206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12700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206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công</a:t>
            </a:r>
            <a:r>
              <a:rPr lang="en-US" sz="3600" b="1" kern="10" dirty="0">
                <a:ln w="12700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206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12700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206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dân</a:t>
            </a:r>
            <a:r>
              <a:rPr lang="en-US" sz="3600" b="1" kern="10" dirty="0">
                <a:ln w="12700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206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 9</a:t>
            </a:r>
          </a:p>
        </p:txBody>
      </p:sp>
      <p:sp>
        <p:nvSpPr>
          <p:cNvPr id="2055" name="Rectangle 14"/>
          <p:cNvSpPr>
            <a:spLocks noChangeArrowheads="1"/>
          </p:cNvSpPr>
          <p:nvPr/>
        </p:nvSpPr>
        <p:spPr bwMode="auto">
          <a:xfrm>
            <a:off x="0" y="4743450"/>
            <a:ext cx="9144000" cy="40005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056" name="Picture 15" descr="2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612" y="3749278"/>
            <a:ext cx="1979613" cy="1394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36171" y="404916"/>
            <a:ext cx="7785144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36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TRƯỜNG PTDTBT THCS TRÀ DƠN</a:t>
            </a:r>
            <a:endParaRPr lang="en-US" sz="3600" b="1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ea typeface="SimHei" pitchFamily="49" charset="-122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59951" y="3600450"/>
            <a:ext cx="4825937" cy="107721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32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Đinh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Banh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32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2022-2023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9421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409" fill="hold"/>
                                        <p:tgtEl>
                                          <p:spTgt spid="788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885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DSVH nhã nhạ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0"/>
            <a:ext cx="4343398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1" descr="DSC0043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483882"/>
            <a:ext cx="41910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2" descr="ANd9GcRshvOGSWqS-b7qzAGcxKrrbaYjTZonIQfpZjOkUg-otBwZ5wpkoUZJ-jY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571750"/>
            <a:ext cx="46482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Tho ho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-94005"/>
            <a:ext cx="4572000" cy="257056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71702" y="2050018"/>
            <a:ext cx="2171698" cy="461665"/>
          </a:xfrm>
          <a:prstGeom prst="rect">
            <a:avLst/>
          </a:prstGeom>
          <a:solidFill>
            <a:srgbClr val="C00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ghệ</a:t>
            </a: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endParaRPr lang="en-US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10400" y="2107223"/>
            <a:ext cx="2057400" cy="461665"/>
          </a:xfrm>
          <a:prstGeom prst="rect">
            <a:avLst/>
          </a:prstGeom>
          <a:solidFill>
            <a:srgbClr val="C00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dựng</a:t>
            </a:r>
            <a:endParaRPr lang="en-US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90800" y="4686300"/>
            <a:ext cx="1752600" cy="461665"/>
          </a:xfrm>
          <a:prstGeom prst="rect">
            <a:avLst/>
          </a:prstGeom>
          <a:solidFill>
            <a:srgbClr val="C00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43700" y="4774168"/>
            <a:ext cx="2324100" cy="461665"/>
          </a:xfrm>
          <a:prstGeom prst="rect">
            <a:avLst/>
          </a:prstGeom>
          <a:solidFill>
            <a:srgbClr val="C00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Nghiên</a:t>
            </a: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cứu</a:t>
            </a:r>
            <a:endParaRPr lang="en-US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57020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6" descr="Ký ức vui vẻ: Thấy MC Lại Văn Sâm chọc ghẹo Hồng Vân, Tự Long ra mặt trả thù - Hình 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ý ức vui vẻ: Thấy MC Lại Văn Sâm chọc ghẹo Hồng Vân, Tự Long ra mặt trả thù - Hình 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10" descr="Ký ức vui vẻ: Thấy MC Lại Văn Sâm chọc ghẹo Hồng Vân, Tự Long ra mặt trả thù - Hình 1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6" name="Picture 12" descr="Nhà báo Lại Vân Sâm nhớ về lần suýt chết vì bom - Hình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-95249"/>
            <a:ext cx="47244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Điều kì diệu của tháng 2: Sinh nhật rực rỡ và tỏa sáng như một đóa hướng dương nhé Bảo Hân! - Hình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0"/>
            <a:ext cx="44196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95400" y="4533900"/>
            <a:ext cx="1981200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FF00"/>
                </a:solidFill>
              </a:rPr>
              <a:t>Diễn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viên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Bảo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Hân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5000" y="4552950"/>
            <a:ext cx="2209800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FF00"/>
                </a:solidFill>
              </a:rPr>
              <a:t>Nhà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báo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Lại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Văn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Sâm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64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4"/>
          <p:cNvSpPr txBox="1">
            <a:spLocks noChangeArrowheads="1"/>
          </p:cNvSpPr>
          <p:nvPr/>
        </p:nvSpPr>
        <p:spPr bwMode="auto">
          <a:xfrm>
            <a:off x="181707" y="819895"/>
            <a:ext cx="2590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vi-VN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44" name="Text Box 28"/>
          <p:cNvSpPr txBox="1">
            <a:spLocks noChangeArrowheads="1"/>
          </p:cNvSpPr>
          <p:nvPr/>
        </p:nvSpPr>
        <p:spPr bwMode="auto">
          <a:xfrm>
            <a:off x="0" y="391453"/>
            <a:ext cx="77724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1.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Khái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niệm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lao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động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10246" name="Text Box 28"/>
          <p:cNvSpPr txBox="1">
            <a:spLocks noChangeArrowheads="1"/>
          </p:cNvSpPr>
          <p:nvPr/>
        </p:nvSpPr>
        <p:spPr bwMode="auto">
          <a:xfrm>
            <a:off x="0" y="1593524"/>
            <a:ext cx="4343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*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Vai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trò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của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lao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động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3" name="Text Box 28"/>
          <p:cNvSpPr txBox="1">
            <a:spLocks noChangeArrowheads="1"/>
          </p:cNvSpPr>
          <p:nvPr/>
        </p:nvSpPr>
        <p:spPr bwMode="auto">
          <a:xfrm>
            <a:off x="-5862" y="2099172"/>
            <a:ext cx="8997462" cy="2416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-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hoạt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động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chủ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yếu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quan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trọng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nhất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con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người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.</a:t>
            </a: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-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</a:rPr>
              <a:t>nhân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</a:rPr>
              <a:t>tố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</a:rPr>
              <a:t>quyết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</a:rPr>
              <a:t>định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</a:rPr>
              <a:t>tồn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</a:rPr>
              <a:t>tại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</a:rPr>
              <a:t>tại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</a:rPr>
              <a:t>phát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</a:rPr>
              <a:t>triển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</a:rPr>
              <a:t>xã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</a:rPr>
              <a:t>hội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</a:rPr>
              <a:t>.</a:t>
            </a:r>
          </a:p>
          <a:p>
            <a:pPr marL="285750" indent="-285750" algn="just" eaLnBrk="1" fontAlgn="base" hangingPunct="1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endParaRPr lang="en-US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marL="285750" indent="-285750" algn="just" eaLnBrk="1" fontAlgn="base" hangingPunct="1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endParaRPr lang="en-US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marL="285750" indent="-285750" algn="just" eaLnBrk="1" fontAlgn="base" hangingPunct="1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endParaRPr lang="en-US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0" y="22"/>
            <a:ext cx="9144000" cy="461665"/>
          </a:xfrm>
          <a:prstGeom prst="rect">
            <a:avLst/>
          </a:prstGeom>
          <a:solidFill>
            <a:srgbClr val="92D050"/>
          </a:solidFill>
          <a:ln w="9525">
            <a:solidFill>
              <a:srgbClr val="669900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Tiết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24: 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Bài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14: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Quyền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và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nghĩa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vụ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lao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động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của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công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dân</a:t>
            </a:r>
            <a:endParaRPr lang="en-US" sz="2000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793246"/>
      </p:ext>
    </p:extLst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4"/>
          <p:cNvSpPr txBox="1">
            <a:spLocks noChangeArrowheads="1"/>
          </p:cNvSpPr>
          <p:nvPr/>
        </p:nvSpPr>
        <p:spPr bwMode="auto">
          <a:xfrm>
            <a:off x="181707" y="819895"/>
            <a:ext cx="2590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vi-VN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44" name="Text Box 28"/>
          <p:cNvSpPr txBox="1">
            <a:spLocks noChangeArrowheads="1"/>
          </p:cNvSpPr>
          <p:nvPr/>
        </p:nvSpPr>
        <p:spPr bwMode="auto">
          <a:xfrm>
            <a:off x="0" y="391453"/>
            <a:ext cx="777240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. Lao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động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là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quyền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nghĩa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vụ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của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công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dân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.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n-US" sz="2400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Text Box 28"/>
          <p:cNvSpPr txBox="1">
            <a:spLocks noChangeArrowheads="1"/>
          </p:cNvSpPr>
          <p:nvPr/>
        </p:nvSpPr>
        <p:spPr bwMode="auto">
          <a:xfrm>
            <a:off x="52752" y="2190750"/>
            <a:ext cx="7148147" cy="2074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nghề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nghề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Đem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nhập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22"/>
            <a:ext cx="9144000" cy="461665"/>
          </a:xfrm>
          <a:prstGeom prst="rect">
            <a:avLst/>
          </a:prstGeom>
          <a:solidFill>
            <a:srgbClr val="92D050"/>
          </a:solidFill>
          <a:ln w="9525">
            <a:solidFill>
              <a:srgbClr val="669900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Tiết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24: 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Bài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14: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Quyền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và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nghĩa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vụ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lao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động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của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công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dân</a:t>
            </a:r>
            <a:endParaRPr lang="en-US" sz="2000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" name="Text Box 28"/>
          <p:cNvSpPr txBox="1">
            <a:spLocks noChangeArrowheads="1"/>
          </p:cNvSpPr>
          <p:nvPr/>
        </p:nvSpPr>
        <p:spPr bwMode="auto">
          <a:xfrm>
            <a:off x="52752" y="1494770"/>
            <a:ext cx="714814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Quyền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727465"/>
      </p:ext>
    </p:extLst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85750"/>
            <a:ext cx="9144000" cy="4308873"/>
          </a:xfrm>
        </p:spPr>
        <p:txBody>
          <a:bodyPr>
            <a:normAutofit/>
          </a:bodyPr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just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nay Minh 25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Huy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khuyên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Minh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rằng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“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tớ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tớ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tớ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algn="just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Minh?</a:t>
            </a: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3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42951"/>
            <a:ext cx="8229600" cy="385167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>
              <a:buFontTx/>
              <a:buChar char="-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Minh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Minh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Minh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tồn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ngại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Tx/>
              <a:buChar char="-"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ếu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Minh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cải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thần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trì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114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4"/>
          <p:cNvSpPr txBox="1">
            <a:spLocks noChangeArrowheads="1"/>
          </p:cNvSpPr>
          <p:nvPr/>
        </p:nvSpPr>
        <p:spPr bwMode="auto">
          <a:xfrm>
            <a:off x="181707" y="819895"/>
            <a:ext cx="2590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vi-VN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44" name="Text Box 28"/>
          <p:cNvSpPr txBox="1">
            <a:spLocks noChangeArrowheads="1"/>
          </p:cNvSpPr>
          <p:nvPr/>
        </p:nvSpPr>
        <p:spPr bwMode="auto">
          <a:xfrm>
            <a:off x="0" y="391453"/>
            <a:ext cx="7772400" cy="2456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</a:rPr>
              <a:t>. Lao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</a:rPr>
              <a:t>động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</a:rPr>
              <a:t>là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</a:rPr>
              <a:t>quyền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</a:rPr>
              <a:t>và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</a:rPr>
              <a:t>nghĩa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</a:rPr>
              <a:t>vụ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</a:rPr>
              <a:t>công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</a:rPr>
              <a:t>dân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</a:rPr>
              <a:t>.</a:t>
            </a:r>
          </a:p>
          <a:p>
            <a:pPr lvl="0" eaLnBrk="1" hangingPunct="1">
              <a:spcBef>
                <a:spcPct val="20000"/>
              </a:spcBef>
            </a:pP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Quyền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eaLnBrk="1" hangingPunct="1">
              <a:spcBef>
                <a:spcPct val="20000"/>
              </a:spcBef>
            </a:pP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b. 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n-US" sz="2400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Text Box 28"/>
          <p:cNvSpPr txBox="1">
            <a:spLocks noChangeArrowheads="1"/>
          </p:cNvSpPr>
          <p:nvPr/>
        </p:nvSpPr>
        <p:spPr bwMode="auto">
          <a:xfrm>
            <a:off x="52752" y="1868781"/>
            <a:ext cx="714814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en-US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8600" y="2419350"/>
            <a:ext cx="5990493" cy="1557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ct val="20000"/>
              </a:spcBef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ct val="20000"/>
              </a:spcBef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trì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22"/>
            <a:ext cx="9144000" cy="461665"/>
          </a:xfrm>
          <a:prstGeom prst="rect">
            <a:avLst/>
          </a:prstGeom>
          <a:solidFill>
            <a:srgbClr val="92D050"/>
          </a:solidFill>
          <a:ln w="9525">
            <a:solidFill>
              <a:srgbClr val="669900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Tiết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24: 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Bài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14: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Quyền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và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nghĩa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vụ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lao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động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của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công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dân</a:t>
            </a:r>
            <a:endParaRPr lang="en-US" sz="2000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96475"/>
      </p:ext>
    </p:extLst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6" descr="DSC_0001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763" y="-47626"/>
            <a:ext cx="9167813" cy="5143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158751" y="666750"/>
            <a:ext cx="636428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0000FF"/>
                </a:solidFill>
                <a:cs typeface="Times New Roman" pitchFamily="18" charset="0"/>
              </a:rPr>
              <a:t>3. </a:t>
            </a:r>
            <a:r>
              <a:rPr lang="en-US" altLang="en-US" sz="2800" b="1" dirty="0" err="1">
                <a:solidFill>
                  <a:srgbClr val="0000FF"/>
                </a:solidFill>
                <a:cs typeface="Times New Roman" pitchFamily="18" charset="0"/>
              </a:rPr>
              <a:t>Chính</a:t>
            </a:r>
            <a:r>
              <a:rPr lang="en-US" altLang="en-US" sz="28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cs typeface="Times New Roman" pitchFamily="18" charset="0"/>
              </a:rPr>
              <a:t>sách</a:t>
            </a:r>
            <a:r>
              <a:rPr lang="en-US" altLang="en-US" sz="28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cs typeface="Times New Roman" pitchFamily="18" charset="0"/>
              </a:rPr>
              <a:t>của</a:t>
            </a:r>
            <a:r>
              <a:rPr lang="en-US" altLang="en-US" sz="28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cs typeface="Times New Roman" pitchFamily="18" charset="0"/>
              </a:rPr>
              <a:t>Nhà</a:t>
            </a:r>
            <a:r>
              <a:rPr lang="en-US" altLang="en-US" sz="28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cs typeface="Times New Roman" pitchFamily="18" charset="0"/>
              </a:rPr>
              <a:t>nước</a:t>
            </a:r>
            <a:r>
              <a:rPr lang="en-US" altLang="en-US" sz="28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cs typeface="Times New Roman" pitchFamily="18" charset="0"/>
              </a:rPr>
              <a:t>về</a:t>
            </a:r>
            <a:r>
              <a:rPr lang="en-US" altLang="en-US" sz="28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cs typeface="Times New Roman" pitchFamily="18" charset="0"/>
              </a:rPr>
              <a:t>lao</a:t>
            </a:r>
            <a:r>
              <a:rPr lang="en-US" altLang="en-US" sz="28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cs typeface="Times New Roman" pitchFamily="18" charset="0"/>
              </a:rPr>
              <a:t>động</a:t>
            </a:r>
            <a:endParaRPr lang="en-US" altLang="en-US" sz="2800" b="1" dirty="0">
              <a:solidFill>
                <a:srgbClr val="0000FF"/>
              </a:solidFill>
              <a:cs typeface="Times New Roman" pitchFamily="18" charset="0"/>
            </a:endParaRP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-76200" y="2190750"/>
            <a:ext cx="899001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2800" b="1" i="1" dirty="0">
                <a:solidFill>
                  <a:srgbClr val="FF0000"/>
                </a:solidFill>
                <a:latin typeface=".VnTime" pitchFamily="34" charset="0"/>
                <a:cs typeface="Arial" charset="0"/>
                <a:sym typeface="Wingdings 2" pitchFamily="18" charset="2"/>
              </a:rPr>
              <a:t>		</a:t>
            </a:r>
            <a:r>
              <a:rPr lang="en-US" altLang="en-US" sz="2800" b="1" i="1" dirty="0" err="1">
                <a:solidFill>
                  <a:srgbClr val="FF0000"/>
                </a:solidFill>
                <a:cs typeface="Times New Roman" pitchFamily="18" charset="0"/>
                <a:sym typeface="Wingdings 2" pitchFamily="18" charset="2"/>
              </a:rPr>
              <a:t>Nêu</a:t>
            </a:r>
            <a:r>
              <a:rPr lang="en-US" altLang="en-US" sz="2800" b="1" i="1" dirty="0">
                <a:solidFill>
                  <a:srgbClr val="FF0000"/>
                </a:solidFill>
                <a:cs typeface="Times New Roman" pitchFamily="18" charset="0"/>
                <a:sym typeface="Wingdings 2" pitchFamily="18" charset="2"/>
              </a:rPr>
              <a:t> </a:t>
            </a:r>
            <a:r>
              <a:rPr lang="en-US" altLang="en-US" sz="2800" b="1" i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cs typeface="Times New Roman" pitchFamily="18" charset="0"/>
              </a:rPr>
              <a:t>một</a:t>
            </a:r>
            <a:r>
              <a:rPr lang="en-US" altLang="en-US" sz="2800" b="1" i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cs typeface="Times New Roman" pitchFamily="18" charset="0"/>
              </a:rPr>
              <a:t>số</a:t>
            </a:r>
            <a:r>
              <a:rPr lang="en-US" altLang="en-US" sz="2800" b="1" i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cs typeface="Times New Roman" pitchFamily="18" charset="0"/>
              </a:rPr>
              <a:t>chính</a:t>
            </a:r>
            <a:r>
              <a:rPr lang="en-US" altLang="en-US" sz="2800" b="1" i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cs typeface="Times New Roman" pitchFamily="18" charset="0"/>
              </a:rPr>
              <a:t>sách</a:t>
            </a:r>
            <a:r>
              <a:rPr lang="en-US" altLang="en-US" sz="2800" b="1" i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cs typeface="Times New Roman" pitchFamily="18" charset="0"/>
              </a:rPr>
              <a:t>khuyến</a:t>
            </a:r>
            <a:r>
              <a:rPr lang="en-US" altLang="en-US" sz="2800" b="1" i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cs typeface="Times New Roman" pitchFamily="18" charset="0"/>
              </a:rPr>
              <a:t>khích</a:t>
            </a:r>
            <a:r>
              <a:rPr lang="en-US" altLang="en-US" sz="2800" b="1" i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cs typeface="Times New Roman" pitchFamily="18" charset="0"/>
              </a:rPr>
              <a:t>của</a:t>
            </a:r>
            <a:r>
              <a:rPr lang="en-US" altLang="en-US" sz="2800" b="1" i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cs typeface="Times New Roman" pitchFamily="18" charset="0"/>
              </a:rPr>
              <a:t>Nhà</a:t>
            </a:r>
            <a:r>
              <a:rPr lang="en-US" altLang="en-US" sz="2800" b="1" i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cs typeface="Times New Roman" pitchFamily="18" charset="0"/>
              </a:rPr>
              <a:t>nước</a:t>
            </a:r>
            <a:r>
              <a:rPr lang="en-US" altLang="en-US" sz="2800" b="1" i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cs typeface="Times New Roman" pitchFamily="18" charset="0"/>
              </a:rPr>
              <a:t>đối</a:t>
            </a:r>
            <a:r>
              <a:rPr lang="en-US" altLang="en-US" sz="2800" b="1" i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cs typeface="Times New Roman" pitchFamily="18" charset="0"/>
              </a:rPr>
              <a:t>với</a:t>
            </a:r>
            <a:r>
              <a:rPr lang="en-US" altLang="en-US" sz="2800" b="1" i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cs typeface="Times New Roman" pitchFamily="18" charset="0"/>
              </a:rPr>
              <a:t>lao</a:t>
            </a:r>
            <a:r>
              <a:rPr lang="en-US" altLang="en-US" sz="2800" b="1" i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cs typeface="Times New Roman" pitchFamily="18" charset="0"/>
              </a:rPr>
              <a:t>động</a:t>
            </a:r>
            <a:r>
              <a:rPr lang="en-US" altLang="en-US" sz="2800" b="1" i="1" dirty="0">
                <a:solidFill>
                  <a:srgbClr val="FF0000"/>
                </a:solidFill>
                <a:cs typeface="Times New Roman" pitchFamily="18" charset="0"/>
              </a:rPr>
              <a:t>?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22"/>
            <a:ext cx="9144000" cy="461665"/>
          </a:xfrm>
          <a:prstGeom prst="rect">
            <a:avLst/>
          </a:prstGeom>
          <a:solidFill>
            <a:srgbClr val="92D050"/>
          </a:solidFill>
          <a:ln w="9525">
            <a:solidFill>
              <a:srgbClr val="669900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Tiết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24: 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Bài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14: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Quyền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và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nghĩa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vụ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lao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động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của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công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dân</a:t>
            </a:r>
            <a:endParaRPr lang="en-US" sz="2000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240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/>
      <p:bldP spid="51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44462" y="995303"/>
            <a:ext cx="8740775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ClrTx/>
              <a:buFontTx/>
              <a:buChar char="-"/>
              <a:defRPr/>
            </a:pP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Miễn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thuế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tàn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tật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eaLnBrk="1" hangingPunct="1">
              <a:spcBef>
                <a:spcPct val="50000"/>
              </a:spcBef>
              <a:buClrTx/>
              <a:buFontTx/>
              <a:buChar char="-"/>
              <a:defRPr/>
            </a:pP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vay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endParaRPr lang="en-US" altLang="en-US" sz="24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ClrTx/>
              <a:buFontTx/>
              <a:buNone/>
              <a:defRPr/>
            </a:pPr>
            <a:r>
              <a:rPr lang="en-US" altLang="en-US" sz="2400" b="1" dirty="0" smtClean="0">
                <a:solidFill>
                  <a:srgbClr val="0000FF"/>
                </a:solidFill>
                <a:latin typeface=".VnTime" pitchFamily="34" charset="0"/>
              </a:rPr>
              <a:t>-   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thuế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thuê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xưởng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rẻ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133350" y="133350"/>
            <a:ext cx="8763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altLang="en-US" sz="2400" b="1" dirty="0">
                <a:solidFill>
                  <a:srgbClr val="FF0066"/>
                </a:solidFill>
                <a:cs typeface="Times New Roman" pitchFamily="18" charset="0"/>
                <a:sym typeface="Wingdings 2" pitchFamily="18" charset="2"/>
              </a:rPr>
              <a:t></a:t>
            </a:r>
            <a:r>
              <a:rPr lang="en-US" altLang="en-US" sz="2400" b="1" dirty="0">
                <a:solidFill>
                  <a:srgbClr val="0000FF"/>
                </a:solidFill>
                <a:cs typeface="Times New Roman" pitchFamily="18" charset="0"/>
                <a:sym typeface="Wingdings 2" pitchFamily="18" charset="2"/>
              </a:rPr>
              <a:t> </a:t>
            </a:r>
            <a:r>
              <a:rPr lang="en-US" altLang="en-US" sz="2400" b="1" dirty="0" err="1">
                <a:solidFill>
                  <a:srgbClr val="FF00FF"/>
                </a:solidFill>
                <a:cs typeface="Times New Roman" pitchFamily="18" charset="0"/>
              </a:rPr>
              <a:t>Nhà</a:t>
            </a:r>
            <a:r>
              <a:rPr lang="en-US" altLang="en-US" sz="2400" b="1" dirty="0">
                <a:solidFill>
                  <a:srgbClr val="FF00FF"/>
                </a:solidFill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FF"/>
                </a:solidFill>
                <a:cs typeface="Times New Roman" pitchFamily="18" charset="0"/>
              </a:rPr>
              <a:t>nước</a:t>
            </a:r>
            <a:r>
              <a:rPr lang="en-US" altLang="en-US" sz="2400" b="1" dirty="0">
                <a:solidFill>
                  <a:srgbClr val="FF00FF"/>
                </a:solidFill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FF"/>
                </a:solidFill>
                <a:cs typeface="Times New Roman" pitchFamily="18" charset="0"/>
              </a:rPr>
              <a:t>có</a:t>
            </a:r>
            <a:r>
              <a:rPr lang="en-US" altLang="en-US" sz="2400" b="1" dirty="0">
                <a:solidFill>
                  <a:srgbClr val="FF00FF"/>
                </a:solidFill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FF"/>
                </a:solidFill>
                <a:cs typeface="Times New Roman" pitchFamily="18" charset="0"/>
              </a:rPr>
              <a:t>chính</a:t>
            </a:r>
            <a:r>
              <a:rPr lang="en-US" altLang="en-US" sz="2400" b="1" dirty="0">
                <a:solidFill>
                  <a:srgbClr val="FF00FF"/>
                </a:solidFill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FF"/>
                </a:solidFill>
                <a:cs typeface="Times New Roman" pitchFamily="18" charset="0"/>
              </a:rPr>
              <a:t>sách</a:t>
            </a:r>
            <a:r>
              <a:rPr lang="en-US" altLang="en-US" sz="2400" b="1" dirty="0">
                <a:solidFill>
                  <a:srgbClr val="FF00FF"/>
                </a:solidFill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FF"/>
                </a:solidFill>
                <a:cs typeface="Times New Roman" pitchFamily="18" charset="0"/>
              </a:rPr>
              <a:t>khuyến</a:t>
            </a:r>
            <a:r>
              <a:rPr lang="en-US" altLang="en-US" sz="2400" b="1" dirty="0">
                <a:solidFill>
                  <a:srgbClr val="FF00FF"/>
                </a:solidFill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FF"/>
                </a:solidFill>
                <a:cs typeface="Times New Roman" pitchFamily="18" charset="0"/>
              </a:rPr>
              <a:t>khích</a:t>
            </a:r>
            <a:r>
              <a:rPr lang="en-US" altLang="en-US" sz="2400" b="1" dirty="0">
                <a:solidFill>
                  <a:srgbClr val="FF00FF"/>
                </a:solidFill>
                <a:cs typeface="Times New Roman" pitchFamily="18" charset="0"/>
              </a:rPr>
              <a:t>, </a:t>
            </a:r>
            <a:r>
              <a:rPr lang="en-US" altLang="en-US" sz="2400" b="1" dirty="0" err="1">
                <a:solidFill>
                  <a:srgbClr val="FF00FF"/>
                </a:solidFill>
                <a:cs typeface="Times New Roman" pitchFamily="18" charset="0"/>
              </a:rPr>
              <a:t>tạo</a:t>
            </a:r>
            <a:r>
              <a:rPr lang="en-US" altLang="en-US" sz="2400" b="1" dirty="0">
                <a:solidFill>
                  <a:srgbClr val="FF00FF"/>
                </a:solidFill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FF"/>
                </a:solidFill>
                <a:cs typeface="Times New Roman" pitchFamily="18" charset="0"/>
              </a:rPr>
              <a:t>điều</a:t>
            </a:r>
            <a:r>
              <a:rPr lang="en-US" altLang="en-US" sz="2400" b="1" dirty="0">
                <a:solidFill>
                  <a:srgbClr val="FF00FF"/>
                </a:solidFill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FF"/>
                </a:solidFill>
                <a:cs typeface="Times New Roman" pitchFamily="18" charset="0"/>
              </a:rPr>
              <a:t>kiện</a:t>
            </a:r>
            <a:r>
              <a:rPr lang="en-US" altLang="en-US" sz="2400" b="1" dirty="0">
                <a:solidFill>
                  <a:srgbClr val="FF00FF"/>
                </a:solidFill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FF"/>
                </a:solidFill>
                <a:cs typeface="Times New Roman" pitchFamily="18" charset="0"/>
              </a:rPr>
              <a:t>thuận</a:t>
            </a:r>
            <a:r>
              <a:rPr lang="en-US" altLang="en-US" sz="2400" b="1" dirty="0">
                <a:solidFill>
                  <a:srgbClr val="FF00FF"/>
                </a:solidFill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FF"/>
                </a:solidFill>
                <a:cs typeface="Times New Roman" pitchFamily="18" charset="0"/>
              </a:rPr>
              <a:t>lợi</a:t>
            </a:r>
            <a:endParaRPr lang="en-US" altLang="en-US" sz="2400" b="1" dirty="0">
              <a:solidFill>
                <a:srgbClr val="FF00FF"/>
              </a:solidFill>
              <a:cs typeface="Times New Roman" pitchFamily="18" charset="0"/>
            </a:endParaRPr>
          </a:p>
        </p:txBody>
      </p:sp>
      <p:sp>
        <p:nvSpPr>
          <p:cNvPr id="12294" name="TextBox 2"/>
          <p:cNvSpPr txBox="1">
            <a:spLocks noChangeArrowheads="1"/>
          </p:cNvSpPr>
          <p:nvPr/>
        </p:nvSpPr>
        <p:spPr bwMode="auto">
          <a:xfrm>
            <a:off x="152400" y="1521263"/>
            <a:ext cx="8789989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b="1" dirty="0">
                <a:solidFill>
                  <a:srgbClr val="FF0066"/>
                </a:solidFill>
                <a:latin typeface=".VnTime" pitchFamily="34" charset="0"/>
                <a:sym typeface="Wingdings 3" pitchFamily="18" charset="2"/>
              </a:rPr>
              <a:t></a:t>
            </a:r>
            <a:r>
              <a:rPr lang="en-US" altLang="en-US" sz="2800" b="1" dirty="0" err="1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Tạo</a:t>
            </a:r>
            <a:r>
              <a:rPr lang="en-US" altLang="en-US" sz="2800" b="1" dirty="0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việc</a:t>
            </a:r>
            <a:r>
              <a:rPr lang="en-US" altLang="en-US" sz="2800" b="1" dirty="0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làm</a:t>
            </a:r>
            <a:r>
              <a:rPr lang="en-US" altLang="en-US" sz="2800" b="1" dirty="0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cho</a:t>
            </a:r>
            <a:r>
              <a:rPr lang="en-US" altLang="en-US" sz="2800" b="1" dirty="0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người</a:t>
            </a:r>
            <a:r>
              <a:rPr lang="en-US" altLang="en-US" sz="2800" b="1" dirty="0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lao</a:t>
            </a:r>
            <a:r>
              <a:rPr lang="en-US" altLang="en-US" sz="2800" b="1" dirty="0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động</a:t>
            </a:r>
            <a:r>
              <a:rPr lang="en-US" altLang="en-US" sz="2800" b="1" dirty="0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, </a:t>
            </a:r>
            <a:r>
              <a:rPr lang="en-US" altLang="en-US" sz="2800" b="1" dirty="0" err="1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làm</a:t>
            </a:r>
            <a:r>
              <a:rPr lang="en-US" altLang="en-US" sz="2800" b="1" dirty="0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giàu</a:t>
            </a:r>
            <a:r>
              <a:rPr lang="en-US" altLang="en-US" sz="2800" b="1" dirty="0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cho</a:t>
            </a:r>
            <a:r>
              <a:rPr lang="en-US" altLang="en-US" sz="2800" b="1" dirty="0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đất</a:t>
            </a:r>
            <a:r>
              <a:rPr lang="en-US" altLang="en-US" sz="2800" b="1" dirty="0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nước</a:t>
            </a:r>
            <a:r>
              <a:rPr lang="en-US" altLang="en-US" sz="2800" b="1" dirty="0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, </a:t>
            </a:r>
            <a:r>
              <a:rPr lang="en-US" altLang="en-US" sz="2800" b="1" dirty="0" err="1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thúc</a:t>
            </a:r>
            <a:r>
              <a:rPr lang="en-US" altLang="en-US" sz="2800" b="1" dirty="0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đẩy</a:t>
            </a:r>
            <a:r>
              <a:rPr lang="en-US" altLang="en-US" sz="2800" b="1" dirty="0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đất</a:t>
            </a:r>
            <a:r>
              <a:rPr lang="en-US" altLang="en-US" sz="2800" b="1" dirty="0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nước</a:t>
            </a:r>
            <a:r>
              <a:rPr lang="en-US" altLang="en-US" sz="2800" b="1" dirty="0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phát</a:t>
            </a:r>
            <a:r>
              <a:rPr lang="en-US" altLang="en-US" sz="2800" b="1" dirty="0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triển</a:t>
            </a:r>
            <a:r>
              <a:rPr lang="en-US" altLang="en-US" sz="2800" b="1" dirty="0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, </a:t>
            </a:r>
            <a:r>
              <a:rPr lang="en-US" altLang="en-US" sz="2800" b="1" dirty="0" err="1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thu</a:t>
            </a:r>
            <a:r>
              <a:rPr lang="en-US" altLang="en-US" sz="2800" b="1" dirty="0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hút</a:t>
            </a:r>
            <a:r>
              <a:rPr lang="en-US" altLang="en-US" sz="2800" b="1" dirty="0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đầu</a:t>
            </a:r>
            <a:r>
              <a:rPr lang="en-US" altLang="en-US" sz="2800" b="1" dirty="0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tư</a:t>
            </a:r>
            <a:r>
              <a:rPr lang="en-US" altLang="en-US" sz="2800" b="1" dirty="0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nước</a:t>
            </a:r>
            <a:r>
              <a:rPr lang="en-US" altLang="en-US" sz="2800" b="1" dirty="0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ngoài</a:t>
            </a:r>
            <a:r>
              <a:rPr lang="en-US" altLang="en-US" sz="2800" b="1" dirty="0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, </a:t>
            </a:r>
            <a:r>
              <a:rPr lang="en-US" altLang="en-US" sz="2800" b="1" dirty="0" err="1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và</a:t>
            </a:r>
            <a:r>
              <a:rPr lang="en-US" altLang="en-US" sz="2800" b="1" dirty="0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hội</a:t>
            </a:r>
            <a:r>
              <a:rPr lang="en-US" altLang="en-US" sz="2800" b="1" dirty="0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nhập</a:t>
            </a:r>
            <a:r>
              <a:rPr lang="en-US" altLang="en-US" sz="2800" b="1" dirty="0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trên</a:t>
            </a:r>
            <a:r>
              <a:rPr lang="en-US" altLang="en-US" sz="2800" b="1" dirty="0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trường</a:t>
            </a:r>
            <a:r>
              <a:rPr lang="en-US" altLang="en-US" sz="2800" b="1" dirty="0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quốc</a:t>
            </a:r>
            <a:r>
              <a:rPr lang="en-US" altLang="en-US" sz="2800" b="1" dirty="0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tế</a:t>
            </a:r>
            <a:r>
              <a:rPr lang="en-US" altLang="en-US" sz="2800" b="1" dirty="0">
                <a:solidFill>
                  <a:srgbClr val="FF0066"/>
                </a:solidFill>
                <a:cs typeface="Times New Roman" pitchFamily="18" charset="0"/>
                <a:sym typeface="Wingdings 3" pitchFamily="18" charset="2"/>
              </a:rPr>
              <a:t>.</a:t>
            </a:r>
            <a:endParaRPr lang="en-US" altLang="en-US" sz="2800" b="1" dirty="0">
              <a:solidFill>
                <a:srgbClr val="0000FF"/>
              </a:solidFill>
              <a:cs typeface="Times New Roman" pitchFamily="18" charset="0"/>
            </a:endParaRPr>
          </a:p>
          <a:p>
            <a:endParaRPr lang="en-US" altLang="en-US" dirty="0"/>
          </a:p>
        </p:txBody>
      </p:sp>
      <p:sp>
        <p:nvSpPr>
          <p:cNvPr id="12295" name="TextBox 1"/>
          <p:cNvSpPr txBox="1">
            <a:spLocks noChangeArrowheads="1"/>
          </p:cNvSpPr>
          <p:nvPr/>
        </p:nvSpPr>
        <p:spPr bwMode="auto">
          <a:xfrm>
            <a:off x="614364" y="998876"/>
            <a:ext cx="79962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800" dirty="0" err="1"/>
              <a:t>Những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chính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sách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của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Nhà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nước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nhằm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mục</a:t>
            </a:r>
            <a:r>
              <a:rPr lang="en-US" altLang="en-US" sz="2800" dirty="0"/>
              <a:t> </a:t>
            </a:r>
            <a:r>
              <a:rPr lang="en-US" altLang="en-US" sz="2800" dirty="0" err="1"/>
              <a:t>đích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gì</a:t>
            </a:r>
            <a:r>
              <a:rPr lang="en-US" altLang="en-US" sz="28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497729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8" grpId="1"/>
      <p:bldP spid="4103" grpId="0"/>
      <p:bldP spid="4103" grpId="1"/>
      <p:bldP spid="12294" grpId="0"/>
      <p:bldP spid="1229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81915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Lao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trẻ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1733550"/>
            <a:ext cx="8382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Cấm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trẻ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Cấm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18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nặng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nhọc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nguy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hiểm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hại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Cấm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lạm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cưỡng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đãi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10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533400" y="-123170"/>
            <a:ext cx="8382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dirty="0" smtClean="0">
                <a:solidFill>
                  <a:srgbClr val="FF0066"/>
                </a:solidFill>
                <a:cs typeface="Times New Roman" pitchFamily="18" charset="0"/>
                <a:sym typeface="Wingdings 2" pitchFamily="18" charset="2"/>
              </a:rPr>
              <a:t> </a:t>
            </a:r>
            <a:r>
              <a:rPr lang="en-US" altLang="en-US" sz="2800" i="1" dirty="0" err="1" smtClean="0">
                <a:solidFill>
                  <a:srgbClr val="FF0066"/>
                </a:solidFill>
                <a:cs typeface="Times New Roman" pitchFamily="18" charset="0"/>
                <a:sym typeface="Wingdings 2" pitchFamily="18" charset="2"/>
              </a:rPr>
              <a:t>Đây</a:t>
            </a:r>
            <a:r>
              <a:rPr lang="en-US" altLang="en-US" sz="2800" i="1" dirty="0" smtClean="0">
                <a:solidFill>
                  <a:srgbClr val="FF0066"/>
                </a:solidFill>
                <a:cs typeface="Times New Roman" pitchFamily="18" charset="0"/>
                <a:sym typeface="Wingdings 2" pitchFamily="18" charset="2"/>
              </a:rPr>
              <a:t> </a:t>
            </a:r>
            <a:r>
              <a:rPr lang="en-US" altLang="en-US" sz="2800" i="1" dirty="0" err="1" smtClean="0">
                <a:solidFill>
                  <a:srgbClr val="FF0066"/>
                </a:solidFill>
                <a:cs typeface="Times New Roman" pitchFamily="18" charset="0"/>
                <a:sym typeface="Wingdings 2" pitchFamily="18" charset="2"/>
              </a:rPr>
              <a:t>là</a:t>
            </a:r>
            <a:r>
              <a:rPr lang="en-US" altLang="en-US" sz="2800" i="1" dirty="0" smtClean="0">
                <a:solidFill>
                  <a:srgbClr val="FF0066"/>
                </a:solidFill>
                <a:cs typeface="Times New Roman" pitchFamily="18" charset="0"/>
                <a:sym typeface="Wingdings 2" pitchFamily="18" charset="2"/>
              </a:rPr>
              <a:t> </a:t>
            </a:r>
            <a:r>
              <a:rPr lang="en-US" altLang="en-US" sz="2800" i="1" dirty="0" err="1" smtClean="0">
                <a:solidFill>
                  <a:srgbClr val="FF0066"/>
                </a:solidFill>
                <a:cs typeface="Times New Roman" pitchFamily="18" charset="0"/>
                <a:sym typeface="Wingdings 2" pitchFamily="18" charset="2"/>
              </a:rPr>
              <a:t>những</a:t>
            </a:r>
            <a:r>
              <a:rPr lang="en-US" altLang="en-US" sz="2800" i="1" dirty="0" smtClean="0">
                <a:solidFill>
                  <a:srgbClr val="FF0066"/>
                </a:solidFill>
                <a:cs typeface="Times New Roman" pitchFamily="18" charset="0"/>
                <a:sym typeface="Wingdings 2" pitchFamily="18" charset="2"/>
              </a:rPr>
              <a:t> </a:t>
            </a:r>
            <a:r>
              <a:rPr lang="en-US" altLang="en-US" sz="2800" i="1" dirty="0" err="1" smtClean="0">
                <a:solidFill>
                  <a:srgbClr val="FF0066"/>
                </a:solidFill>
                <a:cs typeface="Times New Roman" pitchFamily="18" charset="0"/>
                <a:sym typeface="Wingdings 2" pitchFamily="18" charset="2"/>
              </a:rPr>
              <a:t>hoạt</a:t>
            </a:r>
            <a:r>
              <a:rPr lang="en-US" altLang="en-US" sz="2800" i="1" dirty="0" smtClean="0">
                <a:solidFill>
                  <a:srgbClr val="FF0066"/>
                </a:solidFill>
                <a:cs typeface="Times New Roman" pitchFamily="18" charset="0"/>
                <a:sym typeface="Wingdings 2" pitchFamily="18" charset="2"/>
              </a:rPr>
              <a:t>  </a:t>
            </a:r>
            <a:r>
              <a:rPr lang="en-US" altLang="en-US" sz="2800" i="1" dirty="0" err="1" smtClean="0">
                <a:solidFill>
                  <a:srgbClr val="FF0066"/>
                </a:solidFill>
                <a:cs typeface="Times New Roman" pitchFamily="18" charset="0"/>
                <a:sym typeface="Wingdings 2" pitchFamily="18" charset="2"/>
              </a:rPr>
              <a:t>động</a:t>
            </a:r>
            <a:r>
              <a:rPr lang="en-US" altLang="en-US" sz="2800" i="1" dirty="0" smtClean="0">
                <a:solidFill>
                  <a:srgbClr val="FF0066"/>
                </a:solidFill>
                <a:cs typeface="Times New Roman" pitchFamily="18" charset="0"/>
                <a:sym typeface="Wingdings 2" pitchFamily="18" charset="2"/>
              </a:rPr>
              <a:t> </a:t>
            </a:r>
            <a:r>
              <a:rPr lang="en-US" altLang="en-US" sz="2800" i="1" dirty="0" err="1" smtClean="0">
                <a:solidFill>
                  <a:srgbClr val="FF0066"/>
                </a:solidFill>
                <a:cs typeface="Times New Roman" pitchFamily="18" charset="0"/>
                <a:sym typeface="Wingdings 2" pitchFamily="18" charset="2"/>
              </a:rPr>
              <a:t>gì</a:t>
            </a:r>
            <a:r>
              <a:rPr lang="en-US" altLang="en-US" sz="2800" i="1" dirty="0" smtClean="0">
                <a:solidFill>
                  <a:srgbClr val="FF0066"/>
                </a:solidFill>
                <a:cs typeface="Times New Roman" pitchFamily="18" charset="0"/>
                <a:sym typeface="Wingdings 2" pitchFamily="18" charset="2"/>
              </a:rPr>
              <a:t>?</a:t>
            </a:r>
          </a:p>
        </p:txBody>
      </p:sp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8" t="40625" r="43750" b="31250"/>
          <a:stretch>
            <a:fillRect/>
          </a:stretch>
        </p:blipFill>
        <p:spPr bwMode="auto">
          <a:xfrm>
            <a:off x="304800" y="400051"/>
            <a:ext cx="4078288" cy="1946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304800" y="2343313"/>
            <a:ext cx="3505200" cy="400110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000" b="1" dirty="0" err="1" smtClean="0">
                <a:solidFill>
                  <a:schemeClr val="bg1"/>
                </a:solidFill>
                <a:cs typeface="Times New Roman" pitchFamily="18" charset="0"/>
                <a:sym typeface="Wingdings 2" pitchFamily="18" charset="2"/>
              </a:rPr>
              <a:t>Làm</a:t>
            </a:r>
            <a:r>
              <a:rPr lang="en-US" altLang="en-US" sz="2000" b="1" dirty="0" smtClean="0">
                <a:solidFill>
                  <a:schemeClr val="bg1"/>
                </a:solidFill>
                <a:cs typeface="Times New Roman" pitchFamily="18" charset="0"/>
                <a:sym typeface="Wingdings 2" pitchFamily="18" charset="2"/>
              </a:rPr>
              <a:t> </a:t>
            </a:r>
            <a:r>
              <a:rPr lang="en-US" altLang="en-US" sz="2000" b="1" dirty="0" err="1" smtClean="0">
                <a:solidFill>
                  <a:schemeClr val="bg1"/>
                </a:solidFill>
                <a:cs typeface="Times New Roman" pitchFamily="18" charset="0"/>
                <a:sym typeface="Wingdings 2" pitchFamily="18" charset="2"/>
              </a:rPr>
              <a:t>mây</a:t>
            </a:r>
            <a:r>
              <a:rPr lang="en-US" altLang="en-US" sz="2000" b="1" dirty="0" smtClean="0">
                <a:solidFill>
                  <a:schemeClr val="bg1"/>
                </a:solidFill>
                <a:cs typeface="Times New Roman" pitchFamily="18" charset="0"/>
                <a:sym typeface="Wingdings 2" pitchFamily="18" charset="2"/>
              </a:rPr>
              <a:t> </a:t>
            </a:r>
            <a:r>
              <a:rPr lang="en-US" altLang="en-US" sz="2000" b="1" dirty="0" err="1" smtClean="0">
                <a:solidFill>
                  <a:schemeClr val="bg1"/>
                </a:solidFill>
                <a:cs typeface="Times New Roman" pitchFamily="18" charset="0"/>
                <a:sym typeface="Wingdings 2" pitchFamily="18" charset="2"/>
              </a:rPr>
              <a:t>trê</a:t>
            </a:r>
            <a:r>
              <a:rPr lang="en-US" altLang="en-US" sz="2000" b="1" dirty="0" smtClean="0">
                <a:solidFill>
                  <a:schemeClr val="bg1"/>
                </a:solidFill>
                <a:cs typeface="Times New Roman" pitchFamily="18" charset="0"/>
                <a:sym typeface="Wingdings 2" pitchFamily="18" charset="2"/>
              </a:rPr>
              <a:t> </a:t>
            </a:r>
            <a:r>
              <a:rPr lang="en-US" altLang="en-US" sz="2000" b="1" dirty="0" err="1" smtClean="0">
                <a:solidFill>
                  <a:schemeClr val="bg1"/>
                </a:solidFill>
                <a:cs typeface="Times New Roman" pitchFamily="18" charset="0"/>
                <a:sym typeface="Wingdings 2" pitchFamily="18" charset="2"/>
              </a:rPr>
              <a:t>đan</a:t>
            </a:r>
            <a:r>
              <a:rPr lang="en-US" altLang="en-US" sz="2000" b="1" dirty="0" smtClean="0">
                <a:solidFill>
                  <a:schemeClr val="bg1"/>
                </a:solidFill>
                <a:cs typeface="Times New Roman" pitchFamily="18" charset="0"/>
                <a:sym typeface="Wingdings 2" pitchFamily="18" charset="2"/>
              </a:rPr>
              <a:t> </a:t>
            </a:r>
            <a:r>
              <a:rPr lang="en-US" altLang="en-US" sz="2000" b="1" dirty="0" err="1" smtClean="0">
                <a:solidFill>
                  <a:schemeClr val="bg1"/>
                </a:solidFill>
                <a:cs typeface="Times New Roman" pitchFamily="18" charset="0"/>
                <a:sym typeface="Wingdings 2" pitchFamily="18" charset="2"/>
              </a:rPr>
              <a:t>xuất</a:t>
            </a:r>
            <a:r>
              <a:rPr lang="en-US" altLang="en-US" sz="2000" b="1" dirty="0" smtClean="0">
                <a:solidFill>
                  <a:schemeClr val="bg1"/>
                </a:solidFill>
                <a:cs typeface="Times New Roman" pitchFamily="18" charset="0"/>
                <a:sym typeface="Wingdings 2" pitchFamily="18" charset="2"/>
              </a:rPr>
              <a:t> </a:t>
            </a:r>
            <a:r>
              <a:rPr lang="en-US" altLang="en-US" sz="2000" b="1" dirty="0" err="1" smtClean="0">
                <a:solidFill>
                  <a:schemeClr val="bg1"/>
                </a:solidFill>
                <a:cs typeface="Times New Roman" pitchFamily="18" charset="0"/>
                <a:sym typeface="Wingdings 2" pitchFamily="18" charset="2"/>
              </a:rPr>
              <a:t>khẩu</a:t>
            </a:r>
            <a:endParaRPr lang="en-US" altLang="en-US" sz="2000" b="1" dirty="0" smtClean="0">
              <a:solidFill>
                <a:schemeClr val="bg1"/>
              </a:solidFill>
              <a:cs typeface="Times New Roman" pitchFamily="18" charset="0"/>
            </a:endParaRPr>
          </a:p>
        </p:txBody>
      </p:sp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94" t="45833" r="25781" b="27084"/>
          <a:stretch>
            <a:fillRect/>
          </a:stretch>
        </p:blipFill>
        <p:spPr bwMode="auto">
          <a:xfrm>
            <a:off x="304800" y="2686052"/>
            <a:ext cx="4110038" cy="197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1066800" y="4629313"/>
            <a:ext cx="1981200" cy="400110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000" b="1" dirty="0" err="1" smtClean="0">
                <a:solidFill>
                  <a:schemeClr val="bg1"/>
                </a:solidFill>
                <a:cs typeface="Times New Roman" pitchFamily="18" charset="0"/>
                <a:sym typeface="Wingdings 2" pitchFamily="18" charset="2"/>
              </a:rPr>
              <a:t>Chạm</a:t>
            </a:r>
            <a:r>
              <a:rPr lang="en-US" altLang="en-US" sz="2000" b="1" dirty="0" smtClean="0">
                <a:solidFill>
                  <a:schemeClr val="bg1"/>
                </a:solidFill>
                <a:cs typeface="Times New Roman" pitchFamily="18" charset="0"/>
                <a:sym typeface="Wingdings 2" pitchFamily="18" charset="2"/>
              </a:rPr>
              <a:t> </a:t>
            </a:r>
            <a:r>
              <a:rPr lang="en-US" altLang="en-US" sz="2000" b="1" dirty="0" err="1" smtClean="0">
                <a:solidFill>
                  <a:schemeClr val="bg1"/>
                </a:solidFill>
                <a:cs typeface="Times New Roman" pitchFamily="18" charset="0"/>
                <a:sym typeface="Wingdings 2" pitchFamily="18" charset="2"/>
              </a:rPr>
              <a:t>khắc</a:t>
            </a:r>
            <a:r>
              <a:rPr lang="en-US" altLang="en-US" sz="2000" b="1" dirty="0" smtClean="0">
                <a:solidFill>
                  <a:schemeClr val="bg1"/>
                </a:solidFill>
                <a:cs typeface="Times New Roman" pitchFamily="18" charset="0"/>
                <a:sym typeface="Wingdings 2" pitchFamily="18" charset="2"/>
              </a:rPr>
              <a:t> </a:t>
            </a:r>
            <a:r>
              <a:rPr lang="en-US" altLang="en-US" sz="2000" b="1" dirty="0" err="1" smtClean="0">
                <a:solidFill>
                  <a:schemeClr val="bg1"/>
                </a:solidFill>
                <a:cs typeface="Times New Roman" pitchFamily="18" charset="0"/>
                <a:sym typeface="Wingdings 2" pitchFamily="18" charset="2"/>
              </a:rPr>
              <a:t>đá</a:t>
            </a:r>
            <a:endParaRPr lang="en-US" altLang="en-US" sz="2000" b="1" dirty="0" smtClean="0">
              <a:solidFill>
                <a:schemeClr val="bg1"/>
              </a:solidFill>
              <a:cs typeface="Times New Roman" pitchFamily="18" charset="0"/>
            </a:endParaRPr>
          </a:p>
        </p:txBody>
      </p:sp>
      <p:pic>
        <p:nvPicPr>
          <p:cNvPr id="11" name="Picture 5" descr="gặt lú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7885" y="2686052"/>
            <a:ext cx="4503715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34000" y="4675479"/>
            <a:ext cx="2667000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endParaRPr 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3" descr="congnhan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0052"/>
            <a:ext cx="4419600" cy="1973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257800" y="2348188"/>
            <a:ext cx="2362200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may </a:t>
            </a:r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mặc</a:t>
            </a:r>
            <a:endParaRPr 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35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2" grpId="0" animBg="1"/>
      <p:bldP spid="24584" grpId="0" animBg="1"/>
      <p:bldP spid="2" grpId="0" animBg="1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762000" y="443240"/>
            <a:ext cx="58308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3200" b="1" dirty="0" smtClean="0">
                <a:cs typeface="Times New Roman" pitchFamily="18" charset="0"/>
              </a:rPr>
              <a:t>4. </a:t>
            </a:r>
            <a:r>
              <a:rPr lang="en-US" altLang="en-US" sz="3200" b="1" dirty="0" err="1" smtClean="0">
                <a:cs typeface="Times New Roman" pitchFamily="18" charset="0"/>
              </a:rPr>
              <a:t>Trách</a:t>
            </a:r>
            <a:r>
              <a:rPr lang="en-US" altLang="en-US" sz="3200" b="1" dirty="0" smtClean="0"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cs typeface="Times New Roman" pitchFamily="18" charset="0"/>
              </a:rPr>
              <a:t>nhiệm</a:t>
            </a:r>
            <a:r>
              <a:rPr lang="en-US" altLang="en-US" sz="3200" b="1" dirty="0" smtClean="0"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cs typeface="Times New Roman" pitchFamily="18" charset="0"/>
              </a:rPr>
              <a:t>của</a:t>
            </a:r>
            <a:r>
              <a:rPr lang="en-US" altLang="en-US" sz="3200" b="1" dirty="0" smtClean="0"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cs typeface="Times New Roman" pitchFamily="18" charset="0"/>
              </a:rPr>
              <a:t>bản</a:t>
            </a:r>
            <a:r>
              <a:rPr lang="en-US" altLang="en-US" sz="3200" b="1" dirty="0" smtClean="0"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cs typeface="Times New Roman" pitchFamily="18" charset="0"/>
              </a:rPr>
              <a:t>thân</a:t>
            </a:r>
            <a:endParaRPr lang="en-US" altLang="en-US" sz="3200" b="1" dirty="0"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142875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Tuyên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quyền-nghĩa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Đấu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quyền-nghĩa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698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l" fontAlgn="base">
              <a:spcBef>
                <a:spcPct val="5000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/>
            </a:r>
            <a:br>
              <a:rPr lang="en-US" sz="2400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Để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trở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thành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người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lao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động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tốt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công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dân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có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ích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cho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xã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hội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ngay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từ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bây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giờ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em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cần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phải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làm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gì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? </a:t>
            </a:r>
            <a:br>
              <a:rPr lang="en-US" sz="24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</a:br>
            <a:endParaRPr lang="en-US" b="1" dirty="0"/>
          </a:p>
        </p:txBody>
      </p:sp>
      <p:sp>
        <p:nvSpPr>
          <p:cNvPr id="4" name="Text Box 28"/>
          <p:cNvSpPr txBox="1">
            <a:spLocks noGrp="1" noChangeArrowheads="1"/>
          </p:cNvSpPr>
          <p:nvPr>
            <p:ph idx="1"/>
          </p:nvPr>
        </p:nvSpPr>
        <p:spPr bwMode="auto">
          <a:xfrm>
            <a:off x="457200" y="1200151"/>
            <a:ext cx="8229600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en-US" sz="1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Học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tập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rèn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luyện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đạo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đức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sức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khỏe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.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Giúp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đỡ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gia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đình</a:t>
            </a:r>
            <a:endParaRPr lang="en-US" sz="280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Làm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những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công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việc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phù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hợp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Tham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gia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tích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cực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công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việc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tập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thể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1482037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/>
          <p:cNvSpPr txBox="1">
            <a:spLocks noChangeArrowheads="1"/>
          </p:cNvSpPr>
          <p:nvPr/>
        </p:nvSpPr>
        <p:spPr bwMode="auto">
          <a:xfrm>
            <a:off x="0" y="1040670"/>
            <a:ext cx="4038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b="1" dirty="0" err="1" smtClean="0">
                <a:solidFill>
                  <a:srgbClr val="000000"/>
                </a:solidFill>
              </a:rPr>
              <a:t>Câu</a:t>
            </a:r>
            <a:r>
              <a:rPr lang="en-US" b="1" dirty="0" smtClean="0">
                <a:solidFill>
                  <a:srgbClr val="000000"/>
                </a:solidFill>
              </a:rPr>
              <a:t> 1. </a:t>
            </a:r>
            <a:r>
              <a:rPr lang="en-US" b="1" dirty="0" err="1" smtClean="0">
                <a:solidFill>
                  <a:srgbClr val="000000"/>
                </a:solidFill>
              </a:rPr>
              <a:t>Điền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những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từ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sau</a:t>
            </a:r>
            <a:r>
              <a:rPr lang="en-US" b="1" dirty="0" smtClean="0">
                <a:solidFill>
                  <a:srgbClr val="000000"/>
                </a:solidFill>
              </a:rPr>
              <a:t>: </a:t>
            </a: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5410200" y="1028870"/>
            <a:ext cx="1752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b="1" dirty="0" err="1" smtClean="0">
                <a:solidFill>
                  <a:srgbClr val="FF0000"/>
                </a:solidFill>
              </a:rPr>
              <a:t>nghĩa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vụ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6858000" y="1028870"/>
            <a:ext cx="1828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b="1" dirty="0" err="1" smtClean="0">
                <a:solidFill>
                  <a:srgbClr val="FF0000"/>
                </a:solidFill>
              </a:rPr>
              <a:t>nguồn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sống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990600" y="1428920"/>
            <a:ext cx="1371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b="1" dirty="0" err="1" smtClean="0">
                <a:solidFill>
                  <a:srgbClr val="FF0000"/>
                </a:solidFill>
              </a:rPr>
              <a:t>xấu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hổ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2514600" y="1428920"/>
            <a:ext cx="1295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b="1" dirty="0" err="1" smtClean="0">
                <a:solidFill>
                  <a:srgbClr val="FF0000"/>
                </a:solidFill>
              </a:rPr>
              <a:t>vẻ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vang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3505200" y="1028870"/>
            <a:ext cx="1981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b="1" dirty="0" err="1" smtClean="0">
                <a:solidFill>
                  <a:srgbClr val="FF0000"/>
                </a:solidFill>
              </a:rPr>
              <a:t>trách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nhiệm</a:t>
            </a:r>
            <a:r>
              <a:rPr lang="en-US" b="1" dirty="0" smtClean="0">
                <a:solidFill>
                  <a:srgbClr val="FF0000"/>
                </a:solidFill>
              </a:rPr>
              <a:t>,</a:t>
            </a:r>
          </a:p>
        </p:txBody>
      </p:sp>
      <p:sp>
        <p:nvSpPr>
          <p:cNvPr id="27659" name="Text Box 11"/>
          <p:cNvSpPr txBox="1">
            <a:spLocks noChangeArrowheads="1"/>
          </p:cNvSpPr>
          <p:nvPr/>
        </p:nvSpPr>
        <p:spPr bwMode="auto">
          <a:xfrm>
            <a:off x="4267200" y="1428920"/>
            <a:ext cx="2362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b="1" dirty="0" err="1" smtClean="0">
                <a:solidFill>
                  <a:srgbClr val="FF0000"/>
                </a:solidFill>
              </a:rPr>
              <a:t>thấp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kém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sp>
        <p:nvSpPr>
          <p:cNvPr id="21513" name="Text Box 12"/>
          <p:cNvSpPr txBox="1">
            <a:spLocks noChangeArrowheads="1"/>
          </p:cNvSpPr>
          <p:nvPr/>
        </p:nvSpPr>
        <p:spPr bwMode="auto">
          <a:xfrm>
            <a:off x="381000" y="2457450"/>
            <a:ext cx="822960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0000"/>
                </a:solidFill>
              </a:rPr>
              <a:t>"Lao </a:t>
            </a:r>
            <a:r>
              <a:rPr lang="en-US" b="1" dirty="0" err="1" smtClean="0">
                <a:solidFill>
                  <a:srgbClr val="000000"/>
                </a:solidFill>
              </a:rPr>
              <a:t>động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là</a:t>
            </a:r>
            <a:r>
              <a:rPr lang="en-US" b="1" dirty="0" smtClean="0">
                <a:solidFill>
                  <a:srgbClr val="000000"/>
                </a:solidFill>
              </a:rPr>
              <a:t> …………… </a:t>
            </a:r>
            <a:r>
              <a:rPr lang="en-US" b="1" dirty="0" err="1" smtClean="0">
                <a:solidFill>
                  <a:srgbClr val="000000"/>
                </a:solidFill>
              </a:rPr>
              <a:t>thiêng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liêng</a:t>
            </a:r>
            <a:r>
              <a:rPr lang="en-US" b="1" dirty="0" smtClean="0">
                <a:solidFill>
                  <a:srgbClr val="000000"/>
                </a:solidFill>
              </a:rPr>
              <a:t>, </a:t>
            </a:r>
            <a:r>
              <a:rPr lang="en-US" b="1" dirty="0" err="1" smtClean="0">
                <a:solidFill>
                  <a:srgbClr val="000000"/>
                </a:solidFill>
              </a:rPr>
              <a:t>là</a:t>
            </a:r>
            <a:r>
              <a:rPr lang="en-US" b="1" dirty="0" smtClean="0">
                <a:solidFill>
                  <a:srgbClr val="000000"/>
                </a:solidFill>
              </a:rPr>
              <a:t>……………..., </a:t>
            </a:r>
            <a:r>
              <a:rPr lang="en-US" b="1" dirty="0" err="1" smtClean="0">
                <a:solidFill>
                  <a:srgbClr val="000000"/>
                </a:solidFill>
              </a:rPr>
              <a:t>nguồn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hạnh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phúc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của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chúng</a:t>
            </a:r>
            <a:r>
              <a:rPr lang="en-US" b="1" dirty="0" smtClean="0">
                <a:solidFill>
                  <a:srgbClr val="000000"/>
                </a:solidFill>
              </a:rPr>
              <a:t> ta. </a:t>
            </a:r>
            <a:r>
              <a:rPr lang="en-US" b="1" dirty="0" err="1" smtClean="0">
                <a:solidFill>
                  <a:srgbClr val="000000"/>
                </a:solidFill>
              </a:rPr>
              <a:t>Trong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xã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hội</a:t>
            </a:r>
            <a:r>
              <a:rPr lang="en-US" b="1" dirty="0" smtClean="0">
                <a:solidFill>
                  <a:srgbClr val="000000"/>
                </a:solidFill>
              </a:rPr>
              <a:t> ta </a:t>
            </a:r>
            <a:r>
              <a:rPr lang="en-US" b="1" dirty="0" err="1" smtClean="0">
                <a:solidFill>
                  <a:srgbClr val="000000"/>
                </a:solidFill>
              </a:rPr>
              <a:t>không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có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nghề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nào</a:t>
            </a:r>
            <a:r>
              <a:rPr lang="en-US" b="1" dirty="0" smtClean="0">
                <a:solidFill>
                  <a:srgbClr val="000000"/>
                </a:solidFill>
              </a:rPr>
              <a:t>……………, </a:t>
            </a:r>
            <a:r>
              <a:rPr lang="en-US" b="1" dirty="0" err="1" smtClean="0">
                <a:solidFill>
                  <a:srgbClr val="000000"/>
                </a:solidFill>
              </a:rPr>
              <a:t>chỉ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có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những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kẻ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lười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biếng</a:t>
            </a:r>
            <a:r>
              <a:rPr lang="en-US" b="1" dirty="0" smtClean="0">
                <a:solidFill>
                  <a:srgbClr val="000000"/>
                </a:solidFill>
              </a:rPr>
              <a:t>, ỉ </a:t>
            </a:r>
            <a:r>
              <a:rPr lang="en-US" b="1" dirty="0" err="1" smtClean="0">
                <a:solidFill>
                  <a:srgbClr val="000000"/>
                </a:solidFill>
              </a:rPr>
              <a:t>lại</a:t>
            </a:r>
            <a:r>
              <a:rPr lang="en-US" b="1" dirty="0" smtClean="0">
                <a:solidFill>
                  <a:srgbClr val="000000"/>
                </a:solidFill>
              </a:rPr>
              <a:t>, </a:t>
            </a:r>
            <a:r>
              <a:rPr lang="en-US" b="1" dirty="0" err="1" smtClean="0">
                <a:solidFill>
                  <a:srgbClr val="000000"/>
                </a:solidFill>
              </a:rPr>
              <a:t>mới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đáng</a:t>
            </a:r>
            <a:r>
              <a:rPr lang="en-US" b="1" dirty="0" smtClean="0">
                <a:solidFill>
                  <a:srgbClr val="000000"/>
                </a:solidFill>
              </a:rPr>
              <a:t>………….</a:t>
            </a:r>
            <a:r>
              <a:rPr lang="en-US" b="1" dirty="0" err="1" smtClean="0">
                <a:solidFill>
                  <a:srgbClr val="000000"/>
                </a:solidFill>
              </a:rPr>
              <a:t>Người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nấu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bếp</a:t>
            </a:r>
            <a:r>
              <a:rPr lang="en-US" b="1" dirty="0" smtClean="0">
                <a:solidFill>
                  <a:srgbClr val="000000"/>
                </a:solidFill>
              </a:rPr>
              <a:t>, </a:t>
            </a:r>
            <a:r>
              <a:rPr lang="en-US" b="1" dirty="0" err="1" smtClean="0">
                <a:solidFill>
                  <a:srgbClr val="000000"/>
                </a:solidFill>
              </a:rPr>
              <a:t>người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quét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rác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cũng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như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thầy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giáo</a:t>
            </a:r>
            <a:r>
              <a:rPr lang="en-US" b="1" dirty="0" smtClean="0">
                <a:solidFill>
                  <a:srgbClr val="000000"/>
                </a:solidFill>
              </a:rPr>
              <a:t>, </a:t>
            </a:r>
            <a:r>
              <a:rPr lang="en-US" b="1" dirty="0" err="1" smtClean="0">
                <a:solidFill>
                  <a:srgbClr val="000000"/>
                </a:solidFill>
              </a:rPr>
              <a:t>kĩ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sư</a:t>
            </a:r>
            <a:r>
              <a:rPr lang="en-US" b="1" dirty="0" smtClean="0">
                <a:solidFill>
                  <a:srgbClr val="000000"/>
                </a:solidFill>
              </a:rPr>
              <a:t>, </a:t>
            </a:r>
            <a:r>
              <a:rPr lang="en-US" b="1" dirty="0" err="1" smtClean="0">
                <a:solidFill>
                  <a:srgbClr val="000000"/>
                </a:solidFill>
              </a:rPr>
              <a:t>nếu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làm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trọn</a:t>
            </a:r>
            <a:r>
              <a:rPr lang="en-US" b="1" dirty="0" smtClean="0">
                <a:solidFill>
                  <a:srgbClr val="000000"/>
                </a:solidFill>
              </a:rPr>
              <a:t>……………… </a:t>
            </a:r>
            <a:r>
              <a:rPr lang="en-US" b="1" dirty="0" err="1" smtClean="0">
                <a:solidFill>
                  <a:srgbClr val="000000"/>
                </a:solidFill>
              </a:rPr>
              <a:t>thì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đều</a:t>
            </a:r>
            <a:r>
              <a:rPr lang="en-US" b="1" dirty="0" smtClean="0">
                <a:solidFill>
                  <a:srgbClr val="000000"/>
                </a:solidFill>
              </a:rPr>
              <a:t> ………….</a:t>
            </a:r>
            <a:r>
              <a:rPr lang="en-US" b="1" dirty="0" err="1" smtClean="0">
                <a:solidFill>
                  <a:srgbClr val="000000"/>
                </a:solidFill>
              </a:rPr>
              <a:t>như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nhau</a:t>
            </a:r>
            <a:r>
              <a:rPr lang="en-US" b="1" dirty="0" smtClean="0">
                <a:solidFill>
                  <a:srgbClr val="000000"/>
                </a:solidFill>
              </a:rPr>
              <a:t>”  </a:t>
            </a:r>
          </a:p>
          <a:p>
            <a:pPr algn="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smtClean="0">
                <a:solidFill>
                  <a:srgbClr val="000000"/>
                </a:solidFill>
              </a:rPr>
              <a:t>   (</a:t>
            </a:r>
            <a:r>
              <a:rPr lang="en-US" b="1" dirty="0" err="1" smtClean="0">
                <a:solidFill>
                  <a:srgbClr val="000000"/>
                </a:solidFill>
              </a:rPr>
              <a:t>Hồ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Chí</a:t>
            </a:r>
            <a:r>
              <a:rPr lang="en-US" b="1" dirty="0" smtClean="0">
                <a:solidFill>
                  <a:srgbClr val="000000"/>
                </a:solidFill>
              </a:rPr>
              <a:t> Minh </a:t>
            </a:r>
            <a:r>
              <a:rPr lang="en-US" b="1" dirty="0" err="1" smtClean="0">
                <a:solidFill>
                  <a:srgbClr val="000000"/>
                </a:solidFill>
              </a:rPr>
              <a:t>toàn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tập</a:t>
            </a:r>
            <a:r>
              <a:rPr lang="en-US" b="1" dirty="0" smtClean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21514" name="WordArt 4"/>
          <p:cNvSpPr>
            <a:spLocks noChangeArrowheads="1" noChangeShapeType="1" noTextEdit="1"/>
          </p:cNvSpPr>
          <p:nvPr/>
        </p:nvSpPr>
        <p:spPr bwMode="auto">
          <a:xfrm>
            <a:off x="2762250" y="514350"/>
            <a:ext cx="2971800" cy="72054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BÀI TẬP</a:t>
            </a:r>
          </a:p>
        </p:txBody>
      </p:sp>
    </p:spTree>
    <p:extLst>
      <p:ext uri="{BB962C8B-B14F-4D97-AF65-F5344CB8AC3E}">
        <p14:creationId xmlns:p14="http://schemas.microsoft.com/office/powerpoint/2010/main" val="328838330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3 -0.01142 L -0.3375 0.2663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92" y="1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7 -0.01111 L -0.10833 0.2666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0" y="1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0.04414 L -0.37083 0.3441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67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4 0.04414 L 0.025 0.410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3" y="18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3 0.07747 L 0.025 0.5663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3" y="2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6 0.07377 L 0.45 0.4848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08" y="2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4" grpId="0"/>
      <p:bldP spid="27655" grpId="0"/>
      <p:bldP spid="27656" grpId="0"/>
      <p:bldP spid="27657" grpId="0"/>
      <p:bldP spid="27658" grpId="0"/>
      <p:bldP spid="2765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sĩ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>
              <a:buAutoNum type="alphaU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lphaU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81000" y="2343150"/>
            <a:ext cx="6858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027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575"/>
            <a:ext cx="9144000" cy="5143500"/>
          </a:xfrm>
        </p:spPr>
      </p:pic>
      <p:sp>
        <p:nvSpPr>
          <p:cNvPr id="8" name="Rectangle 7"/>
          <p:cNvSpPr/>
          <p:nvPr/>
        </p:nvSpPr>
        <p:spPr>
          <a:xfrm>
            <a:off x="457200" y="514350"/>
            <a:ext cx="8393643" cy="34778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16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Trò chơi</a:t>
            </a:r>
          </a:p>
          <a:p>
            <a:pPr algn="ctr"/>
            <a:r>
              <a:rPr lang="vi-VN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TỤC NGỮ VỀ LAO ĐỘNG</a:t>
            </a:r>
            <a:endParaRPr lang="en-US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7030A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9" name="New Zealand's Got Talent 2012 Intro H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0210800" y="3657600"/>
            <a:ext cx="3048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665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3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3867" y="171450"/>
            <a:ext cx="9144000" cy="1428750"/>
          </a:xfrm>
          <a:prstGeom prst="rect">
            <a:avLst/>
          </a:prstGeom>
          <a:gradFill>
            <a:gsLst>
              <a:gs pos="0">
                <a:srgbClr val="0070C0"/>
              </a:gs>
              <a:gs pos="39999">
                <a:schemeClr val="tx2">
                  <a:lumMod val="40000"/>
                  <a:lumOff val="60000"/>
                </a:schemeClr>
              </a:gs>
              <a:gs pos="70000">
                <a:schemeClr val="accent5">
                  <a:lumMod val="60000"/>
                  <a:lumOff val="40000"/>
                </a:schemeClr>
              </a:gs>
              <a:gs pos="100000">
                <a:srgbClr val="FFEBFA"/>
              </a:gs>
            </a:gsLst>
            <a:lin ang="7200000" scaled="0"/>
          </a:gradFill>
          <a:ln w="66675" cmpd="thinThick"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Điền vào câu tục ngữ sau ?</a:t>
            </a:r>
          </a:p>
          <a:p>
            <a:pPr algn="ctr"/>
            <a:r>
              <a:rPr lang="vi-VN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“chân lấm tay...</a:t>
            </a:r>
            <a:r>
              <a:rPr lang="en-US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......</a:t>
            </a:r>
            <a:r>
              <a:rPr lang="vi-VN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pic>
        <p:nvPicPr>
          <p:cNvPr id="25" name="10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10210800" y="971550"/>
            <a:ext cx="304800" cy="228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0" y="793462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 smtClean="0">
                <a:solidFill>
                  <a:srgbClr val="FF0000"/>
                </a:solidFill>
              </a:rPr>
              <a:t>bùn</a:t>
            </a:r>
            <a:endParaRPr lang="en-US" sz="3200" i="1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2442" y="2038350"/>
            <a:ext cx="9144000" cy="1428750"/>
          </a:xfrm>
          <a:prstGeom prst="rect">
            <a:avLst/>
          </a:prstGeom>
          <a:gradFill>
            <a:gsLst>
              <a:gs pos="0">
                <a:srgbClr val="0070C0"/>
              </a:gs>
              <a:gs pos="39999">
                <a:schemeClr val="tx2">
                  <a:lumMod val="40000"/>
                  <a:lumOff val="60000"/>
                </a:schemeClr>
              </a:gs>
              <a:gs pos="70000">
                <a:schemeClr val="accent5">
                  <a:lumMod val="60000"/>
                  <a:lumOff val="40000"/>
                </a:schemeClr>
              </a:gs>
              <a:gs pos="100000">
                <a:srgbClr val="FFEBFA"/>
              </a:gs>
            </a:gsLst>
            <a:lin ang="7200000" scaled="0"/>
          </a:gradFill>
          <a:ln w="66675" cmpd="thinThick"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“Hay ……..</a:t>
            </a:r>
            <a:r>
              <a:rPr lang="en-US" sz="3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giàu</a:t>
            </a:r>
            <a:r>
              <a:rPr lang="en-US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hay………</a:t>
            </a:r>
            <a:r>
              <a:rPr lang="en-US" sz="3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nghèo</a:t>
            </a:r>
            <a:r>
              <a:rPr lang="en-US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vi-VN" sz="32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86000" y="2343150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 smtClean="0">
                <a:solidFill>
                  <a:srgbClr val="FF0000"/>
                </a:solidFill>
              </a:rPr>
              <a:t>làm</a:t>
            </a:r>
            <a:endParaRPr lang="en-US" sz="3200" i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210175" y="2356425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>
                <a:solidFill>
                  <a:srgbClr val="FF0000"/>
                </a:solidFill>
              </a:rPr>
              <a:t>c</a:t>
            </a:r>
            <a:r>
              <a:rPr lang="en-US" sz="3200" b="1" i="1" dirty="0" err="1" smtClean="0">
                <a:solidFill>
                  <a:srgbClr val="FF0000"/>
                </a:solidFill>
              </a:rPr>
              <a:t>ầu</a:t>
            </a:r>
            <a:endParaRPr lang="en-US" sz="32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356293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20" grpId="0" animBg="1"/>
      <p:bldP spid="3" grpId="0" build="allAtOnce"/>
      <p:bldP spid="17" grpId="0" animBg="1"/>
      <p:bldP spid="19" grpId="0"/>
      <p:bldP spid="2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415912"/>
            <a:ext cx="9144000" cy="1428750"/>
          </a:xfrm>
          <a:prstGeom prst="rect">
            <a:avLst/>
          </a:prstGeom>
          <a:gradFill>
            <a:gsLst>
              <a:gs pos="0">
                <a:srgbClr val="0070C0"/>
              </a:gs>
              <a:gs pos="39999">
                <a:schemeClr val="tx2">
                  <a:lumMod val="40000"/>
                  <a:lumOff val="60000"/>
                </a:schemeClr>
              </a:gs>
              <a:gs pos="70000">
                <a:schemeClr val="accent5">
                  <a:lumMod val="60000"/>
                  <a:lumOff val="40000"/>
                </a:schemeClr>
              </a:gs>
              <a:gs pos="100000">
                <a:srgbClr val="FFEBFA"/>
              </a:gs>
            </a:gsLst>
            <a:lin ang="7200000" scaled="0"/>
          </a:gradFill>
          <a:ln w="66675" cmpd="thinThick"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 smtClean="0">
                <a:solidFill>
                  <a:schemeClr val="tx1"/>
                </a:solidFill>
                <a:latin typeface="+mj-lt"/>
              </a:rPr>
              <a:t>“Bán mặt cho đất,</a:t>
            </a:r>
            <a:r>
              <a:rPr lang="en-US" sz="32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3200" b="1" dirty="0" smtClean="0">
                <a:solidFill>
                  <a:schemeClr val="tx1"/>
                </a:solidFill>
                <a:latin typeface="+mj-lt"/>
              </a:rPr>
              <a:t>bán...</a:t>
            </a:r>
            <a:r>
              <a:rPr lang="en-US" sz="3200" b="1" dirty="0" smtClean="0">
                <a:solidFill>
                  <a:schemeClr val="tx1"/>
                </a:solidFill>
                <a:latin typeface="+mj-lt"/>
              </a:rPr>
              <a:t>.......</a:t>
            </a:r>
            <a:r>
              <a:rPr lang="vi-VN" sz="32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+mj-lt"/>
              </a:rPr>
              <a:t>c</a:t>
            </a:r>
            <a:r>
              <a:rPr lang="vi-VN" sz="3200" b="1" dirty="0" smtClean="0">
                <a:solidFill>
                  <a:schemeClr val="tx1"/>
                </a:solidFill>
                <a:latin typeface="+mj-lt"/>
              </a:rPr>
              <a:t>ho trời”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34000" y="717524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lưng</a:t>
            </a:r>
            <a:endParaRPr lang="en-US" sz="3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9050" y="2114550"/>
            <a:ext cx="9144000" cy="1428750"/>
          </a:xfrm>
          <a:prstGeom prst="rect">
            <a:avLst/>
          </a:prstGeom>
          <a:gradFill>
            <a:gsLst>
              <a:gs pos="0">
                <a:srgbClr val="0070C0"/>
              </a:gs>
              <a:gs pos="39999">
                <a:schemeClr val="tx2">
                  <a:lumMod val="40000"/>
                  <a:lumOff val="60000"/>
                </a:schemeClr>
              </a:gs>
              <a:gs pos="70000">
                <a:schemeClr val="accent5">
                  <a:lumMod val="60000"/>
                  <a:lumOff val="40000"/>
                </a:schemeClr>
              </a:gs>
              <a:gs pos="100000">
                <a:srgbClr val="FFEBFA"/>
              </a:gs>
            </a:gsLst>
            <a:lin ang="7200000" scaled="0"/>
          </a:gradFill>
          <a:ln w="66675" cmpd="thinThick"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 smtClean="0">
                <a:solidFill>
                  <a:schemeClr val="tx1"/>
                </a:solidFill>
                <a:latin typeface="+mj-lt"/>
              </a:rPr>
              <a:t>“</a:t>
            </a:r>
            <a:r>
              <a:rPr lang="en-US" sz="3200" b="1" dirty="0" smtClean="0">
                <a:solidFill>
                  <a:schemeClr val="tx1"/>
                </a:solidFill>
                <a:latin typeface="+mj-lt"/>
              </a:rPr>
              <a:t>Hay lam hay………., </a:t>
            </a:r>
            <a:r>
              <a:rPr lang="en-US" sz="3200" b="1" dirty="0" err="1" smtClean="0">
                <a:solidFill>
                  <a:schemeClr val="tx1"/>
                </a:solidFill>
                <a:latin typeface="+mj-lt"/>
              </a:rPr>
              <a:t>quanh</a:t>
            </a:r>
            <a:r>
              <a:rPr lang="en-US" sz="32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+mj-lt"/>
              </a:rPr>
              <a:t>năm</a:t>
            </a:r>
            <a:r>
              <a:rPr lang="en-US" sz="32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+mj-lt"/>
              </a:rPr>
              <a:t>chẳng</a:t>
            </a:r>
            <a:r>
              <a:rPr lang="en-US" sz="3200" b="1" dirty="0" smtClean="0">
                <a:solidFill>
                  <a:schemeClr val="tx1"/>
                </a:solidFill>
                <a:latin typeface="+mj-lt"/>
              </a:rPr>
              <a:t> lo………</a:t>
            </a:r>
            <a:r>
              <a:rPr lang="vi-VN" sz="3200" b="1" dirty="0" smtClean="0">
                <a:solidFill>
                  <a:schemeClr val="tx1"/>
                </a:solidFill>
                <a:latin typeface="+mj-lt"/>
              </a:rPr>
              <a:t>”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886075" y="2419350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endParaRPr lang="en-US" sz="3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467600" y="2457450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đói</a:t>
            </a:r>
            <a:endParaRPr lang="en-US" sz="3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672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" grpId="0" build="allAtOnce"/>
      <p:bldP spid="1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LÊN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0134600" y="2057400"/>
            <a:ext cx="304800" cy="22860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04800" y="571500"/>
            <a:ext cx="8229600" cy="14478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smtClean="0">
                <a:solidFill>
                  <a:schemeClr val="tx1"/>
                </a:solidFill>
              </a:rPr>
              <a:t>“</a:t>
            </a:r>
            <a:r>
              <a:rPr lang="vi-VN" sz="2800" b="1" i="1" dirty="0" smtClean="0">
                <a:solidFill>
                  <a:schemeClr val="tx1"/>
                </a:solidFill>
                <a:latin typeface="+mj-lt"/>
              </a:rPr>
              <a:t>Buôn có...</a:t>
            </a:r>
            <a:r>
              <a:rPr lang="en-US" sz="2800" b="1" i="1" dirty="0" smtClean="0">
                <a:solidFill>
                  <a:schemeClr val="tx1"/>
                </a:solidFill>
                <a:latin typeface="+mj-lt"/>
              </a:rPr>
              <a:t>.......,</a:t>
            </a:r>
            <a:r>
              <a:rPr lang="vi-VN" sz="2800" b="1" i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b="1" i="1" dirty="0" smtClean="0">
                <a:solidFill>
                  <a:schemeClr val="tx1"/>
                </a:solidFill>
                <a:latin typeface="+mj-lt"/>
              </a:rPr>
              <a:t>b</a:t>
            </a:r>
            <a:r>
              <a:rPr lang="vi-VN" sz="2800" b="1" i="1" dirty="0" smtClean="0">
                <a:solidFill>
                  <a:schemeClr val="tx1"/>
                </a:solidFill>
                <a:latin typeface="+mj-lt"/>
              </a:rPr>
              <a:t>án có phường</a:t>
            </a:r>
            <a:r>
              <a:rPr lang="en-US" sz="2800" b="1" i="1" dirty="0" smtClean="0">
                <a:solidFill>
                  <a:schemeClr val="tx1"/>
                </a:solidFill>
                <a:latin typeface="+mj-lt"/>
              </a:rPr>
              <a:t>”</a:t>
            </a:r>
            <a:endParaRPr lang="vi-VN" sz="2800" b="1" i="1" dirty="0" smtClean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28" name="10S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/>
          <a:stretch>
            <a:fillRect/>
          </a:stretch>
        </p:blipFill>
        <p:spPr>
          <a:xfrm>
            <a:off x="10134600" y="3200400"/>
            <a:ext cx="304800" cy="2286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52800" y="939225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>
                <a:solidFill>
                  <a:srgbClr val="FF0000"/>
                </a:solidFill>
              </a:rPr>
              <a:t>bạn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4800" y="2333625"/>
            <a:ext cx="8229600" cy="14478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 …………. </a:t>
            </a:r>
            <a:r>
              <a:rPr lang="en-US" sz="2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………..</a:t>
            </a:r>
            <a:r>
              <a:rPr lang="en-US" sz="2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tốn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vi-VN" sz="28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57450" y="2618512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 smtClean="0">
                <a:solidFill>
                  <a:srgbClr val="FF0000"/>
                </a:solidFill>
              </a:rPr>
              <a:t>Ruộng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57800" y="2630924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 smtClean="0">
                <a:solidFill>
                  <a:srgbClr val="FF0000"/>
                </a:solidFill>
              </a:rPr>
              <a:t>nhà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5867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2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2226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>
                <p:cTn id="4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  <p:bldLst>
      <p:bldP spid="18" grpId="0" animBg="1"/>
      <p:bldP spid="2" grpId="0" build="allAtOnce"/>
      <p:bldP spid="16" grpId="0" animBg="1"/>
      <p:bldP spid="17" grpId="0"/>
      <p:bldP spid="1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90600" y="543983"/>
            <a:ext cx="7772400" cy="13716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 smtClean="0">
                <a:solidFill>
                  <a:schemeClr val="tx1"/>
                </a:solidFill>
                <a:latin typeface="+mj-lt"/>
              </a:rPr>
              <a:t>“Tay</a:t>
            </a:r>
            <a:r>
              <a:rPr lang="en-US" sz="3600" b="1" dirty="0" smtClean="0">
                <a:solidFill>
                  <a:schemeClr val="tx1"/>
                </a:solidFill>
                <a:latin typeface="+mj-lt"/>
              </a:rPr>
              <a:t>……..</a:t>
            </a:r>
            <a:r>
              <a:rPr lang="vi-VN" sz="3600" b="1" dirty="0" smtClean="0">
                <a:solidFill>
                  <a:schemeClr val="tx1"/>
                </a:solidFill>
                <a:latin typeface="+mj-lt"/>
              </a:rPr>
              <a:t>...hàm</a:t>
            </a:r>
            <a:r>
              <a:rPr lang="en-US" sz="3600" b="1" dirty="0" smtClean="0">
                <a:solidFill>
                  <a:schemeClr val="tx1"/>
                </a:solidFill>
                <a:latin typeface="+mj-lt"/>
              </a:rPr>
              <a:t>……..</a:t>
            </a:r>
            <a:r>
              <a:rPr lang="vi-VN" sz="3600" b="1" dirty="0" smtClean="0">
                <a:solidFill>
                  <a:schemeClr val="tx1"/>
                </a:solidFill>
                <a:latin typeface="+mj-lt"/>
              </a:rPr>
              <a:t>...</a:t>
            </a:r>
            <a:endParaRPr lang="en-US" sz="3600" b="1" dirty="0" smtClean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+mj-lt"/>
              </a:rPr>
              <a:t>Tay</a:t>
            </a:r>
            <a:r>
              <a:rPr lang="en-US" sz="36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+mj-lt"/>
              </a:rPr>
              <a:t>quai</a:t>
            </a:r>
            <a:r>
              <a:rPr lang="en-US" sz="36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+mj-lt"/>
              </a:rPr>
              <a:t>miệng</a:t>
            </a:r>
            <a:r>
              <a:rPr lang="en-US" sz="3600" b="1" dirty="0" smtClean="0">
                <a:solidFill>
                  <a:schemeClr val="tx1"/>
                </a:solidFill>
                <a:latin typeface="+mj-lt"/>
              </a:rPr>
              <a:t>……….”</a:t>
            </a:r>
            <a:endParaRPr lang="vi-VN" sz="3600" b="1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33800" y="554876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</a:rPr>
              <a:t>làm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19775" y="563717"/>
            <a:ext cx="1181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</a:rPr>
              <a:t>nhai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62625" y="1109632"/>
            <a:ext cx="1181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</a:rPr>
              <a:t>t</a:t>
            </a:r>
            <a:r>
              <a:rPr lang="en-US" sz="3600" b="1" dirty="0" err="1" smtClean="0">
                <a:solidFill>
                  <a:srgbClr val="FF0000"/>
                </a:solidFill>
              </a:rPr>
              <a:t>rễ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826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LÊN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0134600" y="2057400"/>
            <a:ext cx="304800" cy="22860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04800" y="638175"/>
            <a:ext cx="8229600" cy="12001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 smtClean="0">
                <a:solidFill>
                  <a:schemeClr val="tx1"/>
                </a:solidFill>
                <a:latin typeface="+mj-lt"/>
              </a:rPr>
              <a:t>“Một nghề thì...</a:t>
            </a:r>
            <a:r>
              <a:rPr lang="en-US" sz="3200" b="1" dirty="0" smtClean="0">
                <a:solidFill>
                  <a:schemeClr val="tx1"/>
                </a:solidFill>
                <a:latin typeface="+mj-lt"/>
              </a:rPr>
              <a:t>.........</a:t>
            </a:r>
            <a:r>
              <a:rPr lang="vi-VN" sz="3200" b="1" dirty="0" smtClean="0">
                <a:solidFill>
                  <a:schemeClr val="tx1"/>
                </a:solidFill>
                <a:latin typeface="+mj-lt"/>
              </a:rPr>
              <a:t>,</a:t>
            </a:r>
            <a:r>
              <a:rPr lang="en-US" sz="32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3200" b="1" dirty="0" smtClean="0">
                <a:solidFill>
                  <a:schemeClr val="tx1"/>
                </a:solidFill>
                <a:latin typeface="+mj-lt"/>
              </a:rPr>
              <a:t>đống nghề thì chết”</a:t>
            </a:r>
          </a:p>
        </p:txBody>
      </p:sp>
      <p:pic>
        <p:nvPicPr>
          <p:cNvPr id="22" name="15S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/>
          <a:stretch>
            <a:fillRect/>
          </a:stretch>
        </p:blipFill>
        <p:spPr>
          <a:xfrm>
            <a:off x="10363200" y="3143250"/>
            <a:ext cx="304800" cy="22860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3086100" y="619720"/>
            <a:ext cx="12554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s</a:t>
            </a:r>
            <a:r>
              <a:rPr lang="vi-VN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ống</a:t>
            </a:r>
            <a:endParaRPr lang="en-US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57200" y="2286000"/>
            <a:ext cx="8229600" cy="12001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..………,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……….</a:t>
            </a:r>
            <a:r>
              <a:rPr lang="vi-VN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311209" y="2171700"/>
            <a:ext cx="10294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dưa</a:t>
            </a:r>
            <a:endParaRPr lang="en-US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019800" y="2162175"/>
            <a:ext cx="8643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lúa</a:t>
            </a:r>
            <a:endParaRPr lang="en-US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811566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18" grpId="0" animBg="1"/>
      <p:bldP spid="25" grpId="0"/>
      <p:bldP spid="25" grpId="1"/>
      <p:bldP spid="15" grpId="0" animBg="1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685800" y="590550"/>
            <a:ext cx="82296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Font typeface="Wingdings" pitchFamily="2" charset="2"/>
              <a:buChar char="l"/>
              <a:defRPr/>
            </a:pPr>
            <a:r>
              <a:rPr lang="en-US" sz="32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3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3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3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3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sĩ</a:t>
            </a:r>
            <a:r>
              <a:rPr lang="en-US" sz="3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3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3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thần</a:t>
            </a:r>
            <a:r>
              <a:rPr lang="en-US" sz="3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3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nhu</a:t>
            </a:r>
            <a:r>
              <a:rPr lang="en-US" sz="3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3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2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Font typeface="Wingdings" pitchFamily="2" charset="2"/>
              <a:buChar char="l"/>
              <a:defRPr/>
            </a:pPr>
            <a:r>
              <a:rPr lang="en-US" sz="3200" kern="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err="1" smtClean="0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err="1" smtClean="0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200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err="1" smtClean="0"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3200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kern="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200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LAO </a:t>
            </a:r>
            <a:r>
              <a:rPr lang="en-US" sz="32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603337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057650"/>
            <a:ext cx="5029200" cy="10858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i="1" dirty="0" smtClean="0">
                <a:latin typeface="Times New Roman" pitchFamily="18" charset="0"/>
              </a:rPr>
              <a:t>        </a:t>
            </a:r>
            <a:r>
              <a:rPr lang="en-US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Bàn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tay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ta </a:t>
            </a:r>
            <a:r>
              <a:rPr lang="en-US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làm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nên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tất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cả</a:t>
            </a:r>
            <a:endParaRPr lang="en-US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Có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sức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người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, </a:t>
            </a:r>
            <a:r>
              <a:rPr lang="en-US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sỏi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đá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cũng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thành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cơm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 smtClean="0">
                <a:latin typeface="Times New Roman" pitchFamily="18" charset="0"/>
              </a:rPr>
              <a:t>                    </a:t>
            </a:r>
            <a:r>
              <a:rPr lang="en-US" sz="2000" dirty="0" smtClean="0">
                <a:latin typeface="Times New Roman" pitchFamily="18" charset="0"/>
              </a:rPr>
              <a:t>(</a:t>
            </a:r>
            <a:r>
              <a:rPr lang="en-US" sz="2000" dirty="0" err="1" smtClean="0">
                <a:latin typeface="Times New Roman" pitchFamily="18" charset="0"/>
              </a:rPr>
              <a:t>Hoàng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</a:rPr>
              <a:t>Trung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</a:rPr>
              <a:t>Thông</a:t>
            </a:r>
            <a:r>
              <a:rPr lang="en-US" sz="2000" dirty="0" smtClean="0">
                <a:latin typeface="Times New Roman" pitchFamily="18" charset="0"/>
              </a:rPr>
              <a:t>)</a:t>
            </a:r>
          </a:p>
        </p:txBody>
      </p:sp>
      <p:pic>
        <p:nvPicPr>
          <p:cNvPr id="110595" name="Picture 3" descr="Untitled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0"/>
            <a:ext cx="47244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5" name="Text Box 27"/>
          <p:cNvSpPr txBox="1">
            <a:spLocks noChangeArrowheads="1"/>
          </p:cNvSpPr>
          <p:nvPr/>
        </p:nvSpPr>
        <p:spPr bwMode="auto">
          <a:xfrm>
            <a:off x="4876800" y="4000500"/>
            <a:ext cx="42672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Há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miệng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chờ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sung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.</a:t>
            </a:r>
          </a:p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</a:rPr>
              <a:t>(</a:t>
            </a:r>
            <a:r>
              <a:rPr lang="en-US" sz="2000" dirty="0" err="1" smtClean="0">
                <a:solidFill>
                  <a:srgbClr val="000000"/>
                </a:solidFill>
                <a:latin typeface="Times New Roman" pitchFamily="18" charset="0"/>
              </a:rPr>
              <a:t>Thành</a:t>
            </a: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 New Roman" pitchFamily="18" charset="0"/>
              </a:rPr>
              <a:t>ngữ</a:t>
            </a: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</a:rPr>
              <a:t>)</a:t>
            </a:r>
          </a:p>
        </p:txBody>
      </p:sp>
      <p:pic>
        <p:nvPicPr>
          <p:cNvPr id="16389" name="Picture 5" descr="ANd9GcQPvOEhMGpZGRaAakHW8n3HuUgVK4uEK9OzIcJdiZHOkhmgfXykQQK8Zb4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03860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6" descr="JFNPCA95B9XTCAE6PIU3CAGC98OOCAWE2I0GCAHJRC7QCAAWSGZ6CAVHPM6WCA0MBYQ9CAL5PQRECAJZMK7XCAX9BR42CAK3T352CATD04D8CA8161RYCAMUYMLSCAE3BKHFCA2N323WCA2UXP4HCAYM1HC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28850"/>
            <a:ext cx="21336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7" descr="RTMKCAJ81NZWCALTZZR0CABW1POWCADFW2GQCAB36JQOCAAV5EJXCAQK0BJXCAKF7SM9CA6TFDTNCAJ32AZECAT16TTSCAA7DK93CA7KN10SCAWXUBFLCAKISXVFCAFL8BIECADG5TJZCAJKYGSFCA42XI0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228850"/>
            <a:ext cx="1905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5380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42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42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10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5"/>
          <p:cNvSpPr txBox="1">
            <a:spLocks noChangeArrowheads="1"/>
          </p:cNvSpPr>
          <p:nvPr/>
        </p:nvSpPr>
        <p:spPr bwMode="auto">
          <a:xfrm>
            <a:off x="990600" y="514386"/>
            <a:ext cx="7543800" cy="3397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5000"/>
              </a:spcAft>
            </a:pP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Bài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cũ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:</a:t>
            </a:r>
          </a:p>
          <a:p>
            <a:pPr algn="just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5000"/>
              </a:spcAft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-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Học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bài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theo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nội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dung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bài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học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(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mục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1,2)</a:t>
            </a:r>
            <a:endParaRPr lang="en-US" sz="2400"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just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5000"/>
              </a:spcAft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-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Làm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hoàn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thành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các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bài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tập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1,3,4,5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trong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SGK.</a:t>
            </a:r>
          </a:p>
          <a:p>
            <a:pPr algn="just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5000"/>
              </a:spcAft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-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Sưu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tầm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những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câu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ca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dao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tục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ngữ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tấm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gương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nói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về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lao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động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5000"/>
              </a:spcAft>
            </a:pP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Bài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mới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:</a:t>
            </a:r>
          </a:p>
          <a:p>
            <a:pPr algn="just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50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Chuẩn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bị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tiết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2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của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bài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: </a:t>
            </a:r>
            <a:r>
              <a:rPr lang="en-US" sz="2400" i="1" dirty="0" err="1" smtClean="0">
                <a:solidFill>
                  <a:srgbClr val="000000"/>
                </a:solidFill>
                <a:latin typeface="Times New Roman" pitchFamily="18" charset="0"/>
              </a:rPr>
              <a:t>Quyền</a:t>
            </a:r>
            <a:r>
              <a:rPr lang="en-US" sz="2400" i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00"/>
                </a:solidFill>
                <a:latin typeface="Times New Roman" pitchFamily="18" charset="0"/>
              </a:rPr>
              <a:t>và</a:t>
            </a:r>
            <a:r>
              <a:rPr lang="en-US" sz="2400" i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00"/>
                </a:solidFill>
                <a:latin typeface="Times New Roman" pitchFamily="18" charset="0"/>
              </a:rPr>
              <a:t>nghĩa</a:t>
            </a:r>
            <a:r>
              <a:rPr lang="en-US" sz="2400" i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00"/>
                </a:solidFill>
                <a:latin typeface="Times New Roman" pitchFamily="18" charset="0"/>
              </a:rPr>
              <a:t>vụ</a:t>
            </a:r>
            <a:r>
              <a:rPr lang="en-US" sz="2400" i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00"/>
                </a:solidFill>
                <a:latin typeface="Times New Roman" pitchFamily="18" charset="0"/>
              </a:rPr>
              <a:t>lao</a:t>
            </a:r>
            <a:r>
              <a:rPr lang="en-US" sz="2400" i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00"/>
                </a:solidFill>
                <a:latin typeface="Times New Roman" pitchFamily="18" charset="0"/>
              </a:rPr>
              <a:t>động</a:t>
            </a:r>
            <a:r>
              <a:rPr lang="en-US" sz="2400" i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00"/>
                </a:solidFill>
                <a:latin typeface="Times New Roman" pitchFamily="18" charset="0"/>
              </a:rPr>
              <a:t>của</a:t>
            </a:r>
            <a:r>
              <a:rPr lang="en-US" sz="2400" i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00"/>
                </a:solidFill>
                <a:latin typeface="Times New Roman" pitchFamily="18" charset="0"/>
              </a:rPr>
              <a:t>công</a:t>
            </a:r>
            <a:r>
              <a:rPr lang="en-US" sz="2400" i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00"/>
                </a:solidFill>
                <a:latin typeface="Times New Roman" pitchFamily="18" charset="0"/>
              </a:rPr>
              <a:t>dân</a:t>
            </a:r>
            <a:r>
              <a:rPr lang="en-US" sz="2400" i="1" dirty="0" smtClean="0">
                <a:solidFill>
                  <a:srgbClr val="000000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20483" name="Text Box 6"/>
          <p:cNvSpPr txBox="1">
            <a:spLocks noChangeArrowheads="1"/>
          </p:cNvSpPr>
          <p:nvPr/>
        </p:nvSpPr>
        <p:spPr bwMode="auto">
          <a:xfrm>
            <a:off x="990600" y="0"/>
            <a:ext cx="7391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800" smtClean="0">
                <a:solidFill>
                  <a:srgbClr val="0000FF"/>
                </a:solidFill>
                <a:latin typeface="Times New Roman" pitchFamily="18" charset="0"/>
              </a:rPr>
              <a:t>HƯỚNG DẪN HỌC BÀI Ở NHÀ</a:t>
            </a:r>
          </a:p>
        </p:txBody>
      </p:sp>
    </p:spTree>
    <p:extLst>
      <p:ext uri="{BB962C8B-B14F-4D97-AF65-F5344CB8AC3E}">
        <p14:creationId xmlns:p14="http://schemas.microsoft.com/office/powerpoint/2010/main" val="166401563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0" y="22"/>
            <a:ext cx="9144000" cy="461665"/>
          </a:xfrm>
          <a:prstGeom prst="rect">
            <a:avLst/>
          </a:prstGeom>
          <a:solidFill>
            <a:srgbClr val="92D050"/>
          </a:solidFill>
          <a:ln w="9525">
            <a:solidFill>
              <a:srgbClr val="669900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Tiết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24: 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Bài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14: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Quyền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và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nghĩa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vụ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lao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động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của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công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dân</a:t>
            </a:r>
            <a:endParaRPr lang="en-US" sz="2000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43" name="Text Box 4"/>
          <p:cNvSpPr txBox="1">
            <a:spLocks noChangeArrowheads="1"/>
          </p:cNvSpPr>
          <p:nvPr/>
        </p:nvSpPr>
        <p:spPr bwMode="auto">
          <a:xfrm>
            <a:off x="181707" y="819895"/>
            <a:ext cx="2590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vi-VN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44" name="Text Box 28"/>
          <p:cNvSpPr txBox="1">
            <a:spLocks noChangeArrowheads="1"/>
          </p:cNvSpPr>
          <p:nvPr/>
        </p:nvSpPr>
        <p:spPr bwMode="auto">
          <a:xfrm>
            <a:off x="0" y="391453"/>
            <a:ext cx="9067800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</a:rPr>
              <a:t>1. </a:t>
            </a:r>
            <a:r>
              <a:rPr lang="en-US" sz="3200" dirty="0" err="1" smtClean="0">
                <a:latin typeface="Times New Roman" pitchFamily="18" charset="0"/>
              </a:rPr>
              <a:t>Khái</a:t>
            </a:r>
            <a:r>
              <a:rPr lang="en-US" sz="3200" dirty="0" smtClean="0">
                <a:latin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</a:rPr>
              <a:t>niệm</a:t>
            </a:r>
            <a:r>
              <a:rPr lang="en-US" sz="3200" dirty="0" smtClean="0">
                <a:latin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</a:rPr>
              <a:t>lao</a:t>
            </a:r>
            <a:r>
              <a:rPr lang="en-US" sz="3200" dirty="0" smtClean="0">
                <a:latin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</a:rPr>
              <a:t>động</a:t>
            </a:r>
            <a:r>
              <a:rPr lang="en-US" sz="3200" dirty="0" smtClean="0">
                <a:latin typeface="Times New Roman" pitchFamily="18" charset="0"/>
              </a:rPr>
              <a:t>.</a:t>
            </a:r>
          </a:p>
          <a:p>
            <a:pPr lvl="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200" dirty="0" smtClean="0">
                <a:latin typeface="Times New Roman" pitchFamily="18" charset="0"/>
              </a:rPr>
              <a:t>2. Lao </a:t>
            </a:r>
            <a:r>
              <a:rPr lang="en-US" sz="3200" dirty="0" err="1">
                <a:latin typeface="Times New Roman" pitchFamily="18" charset="0"/>
              </a:rPr>
              <a:t>động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quyền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nghĩa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vụ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công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dân</a:t>
            </a:r>
            <a:r>
              <a:rPr lang="en-US" sz="3200" dirty="0" smtClean="0">
                <a:latin typeface="Times New Roman" pitchFamily="18" charset="0"/>
              </a:rPr>
              <a:t>.</a:t>
            </a:r>
          </a:p>
          <a:p>
            <a:pPr lvl="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200" dirty="0" smtClean="0">
                <a:latin typeface="Times New Roman" pitchFamily="18" charset="0"/>
              </a:rPr>
              <a:t>3. </a:t>
            </a:r>
            <a:r>
              <a:rPr lang="en-US" sz="3200" dirty="0" err="1" smtClean="0">
                <a:latin typeface="Times New Roman" pitchFamily="18" charset="0"/>
              </a:rPr>
              <a:t>Vai</a:t>
            </a:r>
            <a:r>
              <a:rPr lang="en-US" sz="3200" dirty="0" smtClean="0">
                <a:latin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</a:rPr>
              <a:t>trò</a:t>
            </a:r>
            <a:r>
              <a:rPr lang="en-US" sz="3200" dirty="0" smtClean="0">
                <a:latin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</a:rPr>
              <a:t>của</a:t>
            </a:r>
            <a:r>
              <a:rPr lang="en-US" sz="3200" dirty="0" smtClean="0">
                <a:latin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</a:rPr>
              <a:t>Nhà</a:t>
            </a:r>
            <a:r>
              <a:rPr lang="en-US" sz="3200" dirty="0" smtClean="0">
                <a:latin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</a:rPr>
              <a:t>nước</a:t>
            </a:r>
            <a:r>
              <a:rPr lang="en-US" sz="3200" dirty="0" smtClean="0">
                <a:latin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</a:rPr>
              <a:t>trong</a:t>
            </a:r>
            <a:r>
              <a:rPr lang="en-US" sz="3200" dirty="0" smtClean="0">
                <a:latin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</a:rPr>
              <a:t>việc</a:t>
            </a:r>
            <a:r>
              <a:rPr lang="en-US" sz="3200" dirty="0" smtClean="0">
                <a:latin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</a:rPr>
              <a:t>bảo</a:t>
            </a:r>
            <a:r>
              <a:rPr lang="en-US" sz="3200" dirty="0" smtClean="0">
                <a:latin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</a:rPr>
              <a:t>vệ</a:t>
            </a:r>
            <a:r>
              <a:rPr lang="en-US" sz="3200" dirty="0" smtClean="0">
                <a:latin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</a:rPr>
              <a:t>quyền</a:t>
            </a:r>
            <a:r>
              <a:rPr lang="en-US" sz="3200" dirty="0" smtClean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nghĩa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vụ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lao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động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công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dân</a:t>
            </a:r>
            <a:r>
              <a:rPr lang="en-US" sz="3200" dirty="0">
                <a:latin typeface="Times New Roman" pitchFamily="18" charset="0"/>
              </a:rPr>
              <a:t> </a:t>
            </a:r>
            <a:endParaRPr lang="en-US" sz="3200" dirty="0" smtClean="0">
              <a:latin typeface="Times New Roman" pitchFamily="18" charset="0"/>
            </a:endParaRPr>
          </a:p>
          <a:p>
            <a:pPr lvl="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200" dirty="0" smtClean="0">
                <a:latin typeface="Times New Roman" pitchFamily="18" charset="0"/>
              </a:rPr>
              <a:t>4. </a:t>
            </a:r>
            <a:r>
              <a:rPr lang="en-US" sz="3200" dirty="0" err="1" smtClean="0">
                <a:latin typeface="Times New Roman" pitchFamily="18" charset="0"/>
              </a:rPr>
              <a:t>Trách</a:t>
            </a:r>
            <a:r>
              <a:rPr lang="en-US" sz="3200" dirty="0" smtClean="0">
                <a:latin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</a:rPr>
              <a:t>nhiệm</a:t>
            </a:r>
            <a:r>
              <a:rPr lang="en-US" sz="3200" dirty="0" smtClean="0">
                <a:latin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</a:rPr>
              <a:t>của</a:t>
            </a:r>
            <a:r>
              <a:rPr lang="en-US" sz="3200" dirty="0" smtClean="0">
                <a:latin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</a:rPr>
              <a:t>công</a:t>
            </a:r>
            <a:r>
              <a:rPr lang="en-US" sz="3200" dirty="0" smtClean="0">
                <a:latin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</a:rPr>
              <a:t>dân</a:t>
            </a:r>
            <a:r>
              <a:rPr lang="en-US" sz="3200" dirty="0" smtClean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trong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việc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</a:rPr>
              <a:t>thực</a:t>
            </a:r>
            <a:r>
              <a:rPr lang="en-US" sz="3200" dirty="0" smtClean="0">
                <a:latin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</a:rPr>
              <a:t>hiện</a:t>
            </a:r>
            <a:r>
              <a:rPr lang="en-US" sz="3200" dirty="0" smtClean="0">
                <a:latin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</a:rPr>
              <a:t>quyền</a:t>
            </a:r>
            <a:r>
              <a:rPr lang="en-US" sz="3200" dirty="0" smtClean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nghĩa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vụ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lao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động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</a:rPr>
              <a:t>của</a:t>
            </a:r>
            <a:r>
              <a:rPr lang="en-US" sz="3200" dirty="0" smtClean="0">
                <a:latin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</a:rPr>
              <a:t>mình</a:t>
            </a:r>
            <a:endParaRPr lang="en-US" sz="3200" dirty="0">
              <a:latin typeface="Times New Roman" pitchFamily="18" charset="0"/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n-US" sz="2400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954450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685800" y="228600"/>
            <a:ext cx="3657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alt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342900" y="990589"/>
            <a:ext cx="2743200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b="1" dirty="0" smtClean="0">
                <a:solidFill>
                  <a:prstClr val="black"/>
                </a:solidFill>
              </a:rPr>
              <a:t>I. </a:t>
            </a:r>
            <a:r>
              <a:rPr lang="en-US" altLang="en-US" b="1" dirty="0" err="1" smtClean="0">
                <a:solidFill>
                  <a:prstClr val="black"/>
                </a:solidFill>
              </a:rPr>
              <a:t>Đặt</a:t>
            </a:r>
            <a:r>
              <a:rPr lang="en-US" altLang="en-US" b="1" dirty="0" smtClean="0">
                <a:solidFill>
                  <a:prstClr val="black"/>
                </a:solidFill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</a:rPr>
              <a:t>vấn</a:t>
            </a:r>
            <a:r>
              <a:rPr lang="en-US" altLang="en-US" b="1" dirty="0">
                <a:solidFill>
                  <a:prstClr val="black"/>
                </a:solidFill>
              </a:rPr>
              <a:t> </a:t>
            </a:r>
            <a:r>
              <a:rPr lang="en-US" altLang="en-US" b="1" dirty="0" err="1" smtClean="0">
                <a:solidFill>
                  <a:prstClr val="black"/>
                </a:solidFill>
              </a:rPr>
              <a:t>đề</a:t>
            </a:r>
            <a:r>
              <a:rPr lang="en-US" altLang="en-US" b="1" dirty="0" smtClean="0">
                <a:solidFill>
                  <a:prstClr val="black"/>
                </a:solidFill>
              </a:rPr>
              <a:t>: </a:t>
            </a:r>
            <a:r>
              <a:rPr lang="en-US" altLang="en-US" b="1" dirty="0" err="1" smtClean="0">
                <a:solidFill>
                  <a:prstClr val="black"/>
                </a:solidFill>
              </a:rPr>
              <a:t>Tình</a:t>
            </a:r>
            <a:r>
              <a:rPr lang="en-US" altLang="en-US" b="1" dirty="0" smtClean="0">
                <a:solidFill>
                  <a:prstClr val="black"/>
                </a:solidFill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</a:rPr>
              <a:t>huống</a:t>
            </a:r>
            <a:endParaRPr lang="en-US" altLang="en-US" b="1" dirty="0">
              <a:solidFill>
                <a:prstClr val="black"/>
              </a:solidFill>
            </a:endParaRP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altLang="en-US" b="1" dirty="0">
              <a:solidFill>
                <a:prstClr val="black"/>
              </a:solidFill>
            </a:endParaRP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287347" y="1383004"/>
            <a:ext cx="4454525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dirty="0">
                <a:solidFill>
                  <a:prstClr val="black"/>
                </a:solidFill>
              </a:rPr>
              <a:t>1. </a:t>
            </a:r>
            <a:r>
              <a:rPr lang="en-US" altLang="en-US" dirty="0" err="1">
                <a:solidFill>
                  <a:prstClr val="black"/>
                </a:solidFill>
              </a:rPr>
              <a:t>Ông</a:t>
            </a:r>
            <a:r>
              <a:rPr lang="en-US" altLang="en-US" dirty="0">
                <a:solidFill>
                  <a:prstClr val="black"/>
                </a:solidFill>
              </a:rPr>
              <a:t> An </a:t>
            </a:r>
            <a:r>
              <a:rPr lang="en-US" altLang="en-US" dirty="0" err="1">
                <a:solidFill>
                  <a:prstClr val="black"/>
                </a:solidFill>
              </a:rPr>
              <a:t>là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nghệ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nhân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nổi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tiếng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về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đồ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gỗ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mĩ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nghệ</a:t>
            </a:r>
            <a:r>
              <a:rPr lang="en-US" altLang="en-US" dirty="0">
                <a:solidFill>
                  <a:prstClr val="black"/>
                </a:solidFill>
              </a:rPr>
              <a:t>. </a:t>
            </a:r>
            <a:r>
              <a:rPr lang="en-US" altLang="en-US" dirty="0" err="1">
                <a:solidFill>
                  <a:prstClr val="black"/>
                </a:solidFill>
              </a:rPr>
              <a:t>Thấy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nhiều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thanh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niên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mới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lớn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trong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làng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bỏ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nhà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lang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thang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lên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thành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phố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kiếm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sống</a:t>
            </a:r>
            <a:r>
              <a:rPr lang="en-US" altLang="en-US" dirty="0">
                <a:solidFill>
                  <a:prstClr val="black"/>
                </a:solidFill>
              </a:rPr>
              <a:t>, </a:t>
            </a:r>
            <a:r>
              <a:rPr lang="en-US" altLang="en-US" dirty="0" err="1">
                <a:solidFill>
                  <a:prstClr val="black"/>
                </a:solidFill>
              </a:rPr>
              <a:t>ông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tập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trung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họ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lại</a:t>
            </a:r>
            <a:r>
              <a:rPr lang="en-US" altLang="en-US" dirty="0">
                <a:solidFill>
                  <a:prstClr val="black"/>
                </a:solidFill>
              </a:rPr>
              <a:t>, </a:t>
            </a:r>
            <a:r>
              <a:rPr lang="en-US" altLang="en-US" dirty="0" err="1">
                <a:solidFill>
                  <a:prstClr val="black"/>
                </a:solidFill>
              </a:rPr>
              <a:t>mở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lớp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dạy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nghề</a:t>
            </a:r>
            <a:r>
              <a:rPr lang="en-US" altLang="en-US" dirty="0">
                <a:solidFill>
                  <a:prstClr val="black"/>
                </a:solidFill>
              </a:rPr>
              <a:t>, </a:t>
            </a:r>
            <a:r>
              <a:rPr lang="en-US" altLang="en-US" dirty="0" err="1">
                <a:solidFill>
                  <a:prstClr val="black"/>
                </a:solidFill>
              </a:rPr>
              <a:t>đồng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thời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hướng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dẫn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các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em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sử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dụng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những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đồ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vật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tư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thừa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trong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sản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xuất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làm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ra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các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sản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phẩm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lưu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niệm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bằng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gỗ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xinh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xắn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để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bán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lấy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tiền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giúp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các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em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đảm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bảo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cuộc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sống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>
                <a:solidFill>
                  <a:prstClr val="black"/>
                </a:solidFill>
              </a:rPr>
              <a:t>hàng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err="1"/>
              <a:t>ngày</a:t>
            </a:r>
            <a:r>
              <a:rPr lang="en-US" altLang="en-US" dirty="0" smtClean="0"/>
              <a:t>. </a:t>
            </a:r>
            <a:r>
              <a:rPr lang="en-US" altLang="en-US" dirty="0" err="1" smtClean="0"/>
              <a:t>Nhiều</a:t>
            </a:r>
            <a:r>
              <a:rPr lang="en-US" altLang="en-US" dirty="0" smtClean="0"/>
              <a:t> </a:t>
            </a:r>
            <a:r>
              <a:rPr lang="en-US" altLang="en-US" dirty="0" err="1"/>
              <a:t>người</a:t>
            </a:r>
            <a:r>
              <a:rPr lang="en-US" altLang="en-US" dirty="0"/>
              <a:t> </a:t>
            </a:r>
            <a:r>
              <a:rPr lang="en-US" altLang="en-US" dirty="0" err="1"/>
              <a:t>thấy</a:t>
            </a:r>
            <a:r>
              <a:rPr lang="en-US" altLang="en-US" dirty="0"/>
              <a:t> </a:t>
            </a:r>
            <a:r>
              <a:rPr lang="en-US" altLang="en-US" dirty="0" err="1"/>
              <a:t>thế</a:t>
            </a:r>
            <a:r>
              <a:rPr lang="en-US" altLang="en-US" dirty="0"/>
              <a:t> </a:t>
            </a:r>
            <a:r>
              <a:rPr lang="en-US" altLang="en-US" dirty="0" err="1"/>
              <a:t>cho</a:t>
            </a:r>
            <a:r>
              <a:rPr lang="en-US" altLang="en-US" dirty="0"/>
              <a:t> </a:t>
            </a:r>
            <a:r>
              <a:rPr lang="en-US" altLang="en-US" dirty="0" err="1"/>
              <a:t>rằng</a:t>
            </a:r>
            <a:r>
              <a:rPr lang="en-US" altLang="en-US" dirty="0"/>
              <a:t>, </a:t>
            </a:r>
            <a:r>
              <a:rPr lang="en-US" altLang="en-US" dirty="0" err="1"/>
              <a:t>ông</a:t>
            </a:r>
            <a:r>
              <a:rPr lang="en-US" altLang="en-US" dirty="0"/>
              <a:t> An </a:t>
            </a:r>
            <a:r>
              <a:rPr lang="en-US" altLang="en-US" dirty="0" err="1"/>
              <a:t>làm</a:t>
            </a:r>
            <a:r>
              <a:rPr lang="en-US" altLang="en-US" dirty="0"/>
              <a:t> </a:t>
            </a:r>
            <a:r>
              <a:rPr lang="en-US" altLang="en-US" dirty="0" err="1"/>
              <a:t>như</a:t>
            </a:r>
            <a:r>
              <a:rPr lang="en-US" altLang="en-US" dirty="0"/>
              <a:t> </a:t>
            </a:r>
            <a:r>
              <a:rPr lang="en-US" altLang="en-US" dirty="0" err="1"/>
              <a:t>vậy</a:t>
            </a:r>
            <a:r>
              <a:rPr lang="en-US" altLang="en-US" dirty="0"/>
              <a:t> </a:t>
            </a:r>
            <a:r>
              <a:rPr lang="en-US" altLang="en-US" dirty="0" err="1"/>
              <a:t>là</a:t>
            </a:r>
            <a:r>
              <a:rPr lang="en-US" altLang="en-US" dirty="0"/>
              <a:t> </a:t>
            </a:r>
            <a:r>
              <a:rPr lang="en-US" altLang="en-US" dirty="0" err="1"/>
              <a:t>bóc</a:t>
            </a:r>
            <a:r>
              <a:rPr lang="en-US" altLang="en-US" dirty="0"/>
              <a:t> </a:t>
            </a:r>
            <a:r>
              <a:rPr lang="en-US" altLang="en-US" dirty="0" err="1"/>
              <a:t>lột</a:t>
            </a:r>
            <a:r>
              <a:rPr lang="en-US" altLang="en-US" dirty="0"/>
              <a:t>, </a:t>
            </a:r>
            <a:r>
              <a:rPr lang="en-US" altLang="en-US" dirty="0" err="1"/>
              <a:t>lợi</a:t>
            </a:r>
            <a:r>
              <a:rPr lang="en-US" altLang="en-US" dirty="0"/>
              <a:t> </a:t>
            </a:r>
            <a:r>
              <a:rPr lang="en-US" altLang="en-US" dirty="0" err="1"/>
              <a:t>dụng</a:t>
            </a:r>
            <a:r>
              <a:rPr lang="en-US" altLang="en-US" dirty="0"/>
              <a:t> </a:t>
            </a:r>
            <a:r>
              <a:rPr lang="en-US" altLang="en-US" dirty="0" err="1"/>
              <a:t>sức</a:t>
            </a:r>
            <a:r>
              <a:rPr lang="en-US" altLang="en-US" dirty="0"/>
              <a:t> </a:t>
            </a:r>
            <a:r>
              <a:rPr lang="en-US" altLang="en-US" dirty="0" err="1"/>
              <a:t>lao</a:t>
            </a:r>
            <a:r>
              <a:rPr lang="en-US" altLang="en-US" dirty="0"/>
              <a:t> </a:t>
            </a:r>
            <a:r>
              <a:rPr lang="en-US" altLang="en-US" dirty="0" err="1"/>
              <a:t>động</a:t>
            </a:r>
            <a:r>
              <a:rPr lang="en-US" altLang="en-US" dirty="0"/>
              <a:t> </a:t>
            </a:r>
            <a:r>
              <a:rPr lang="en-US" altLang="en-US" dirty="0" err="1"/>
              <a:t>của</a:t>
            </a:r>
            <a:r>
              <a:rPr lang="en-US" altLang="en-US" dirty="0"/>
              <a:t> </a:t>
            </a:r>
            <a:r>
              <a:rPr lang="en-US" altLang="en-US" dirty="0" err="1"/>
              <a:t>người</a:t>
            </a:r>
            <a:r>
              <a:rPr lang="en-US" altLang="en-US" dirty="0"/>
              <a:t> </a:t>
            </a:r>
            <a:r>
              <a:rPr lang="en-US" altLang="en-US" dirty="0" err="1"/>
              <a:t>khác</a:t>
            </a:r>
            <a:r>
              <a:rPr lang="en-US" altLang="en-US" dirty="0"/>
              <a:t> </a:t>
            </a:r>
            <a:r>
              <a:rPr lang="en-US" altLang="en-US" dirty="0" err="1"/>
              <a:t>để</a:t>
            </a:r>
            <a:r>
              <a:rPr lang="en-US" altLang="en-US" dirty="0"/>
              <a:t> </a:t>
            </a:r>
            <a:r>
              <a:rPr lang="en-US" altLang="en-US" dirty="0" err="1"/>
              <a:t>trục</a:t>
            </a:r>
            <a:r>
              <a:rPr lang="en-US" altLang="en-US" dirty="0"/>
              <a:t> </a:t>
            </a:r>
            <a:r>
              <a:rPr lang="en-US" altLang="en-US" dirty="0" err="1"/>
              <a:t>lợi</a:t>
            </a:r>
            <a:r>
              <a:rPr lang="en-US" altLang="en-US" dirty="0"/>
              <a:t>.</a:t>
            </a:r>
          </a:p>
        </p:txBody>
      </p:sp>
      <p:sp>
        <p:nvSpPr>
          <p:cNvPr id="5127" name="Text Box 8"/>
          <p:cNvSpPr txBox="1">
            <a:spLocks noChangeArrowheads="1"/>
          </p:cNvSpPr>
          <p:nvPr/>
        </p:nvSpPr>
        <p:spPr bwMode="auto">
          <a:xfrm>
            <a:off x="762000" y="3268266"/>
            <a:ext cx="7467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153" name="TextBox 1"/>
          <p:cNvSpPr txBox="1">
            <a:spLocks noChangeArrowheads="1"/>
          </p:cNvSpPr>
          <p:nvPr/>
        </p:nvSpPr>
        <p:spPr bwMode="auto">
          <a:xfrm>
            <a:off x="381000" y="4614414"/>
            <a:ext cx="5943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000" b="1" i="1" dirty="0" err="1">
                <a:solidFill>
                  <a:srgbClr val="FF0000"/>
                </a:solidFill>
              </a:rPr>
              <a:t>Em</a:t>
            </a:r>
            <a:r>
              <a:rPr lang="en-US" altLang="en-US" sz="2000" b="1" i="1" dirty="0">
                <a:solidFill>
                  <a:srgbClr val="FF0000"/>
                </a:solidFill>
              </a:rPr>
              <a:t> </a:t>
            </a:r>
            <a:r>
              <a:rPr lang="en-US" altLang="en-US" sz="2000" b="1" i="1" dirty="0" err="1">
                <a:solidFill>
                  <a:srgbClr val="FF0000"/>
                </a:solidFill>
              </a:rPr>
              <a:t>có</a:t>
            </a:r>
            <a:r>
              <a:rPr lang="en-US" altLang="en-US" sz="2000" b="1" i="1" dirty="0">
                <a:solidFill>
                  <a:srgbClr val="FF0000"/>
                </a:solidFill>
              </a:rPr>
              <a:t> </a:t>
            </a:r>
            <a:r>
              <a:rPr lang="en-US" altLang="en-US" sz="2000" b="1" i="1" dirty="0" err="1">
                <a:solidFill>
                  <a:srgbClr val="FF0000"/>
                </a:solidFill>
              </a:rPr>
              <a:t>suy</a:t>
            </a:r>
            <a:r>
              <a:rPr lang="en-US" altLang="en-US" sz="2000" b="1" i="1" dirty="0">
                <a:solidFill>
                  <a:srgbClr val="FF0000"/>
                </a:solidFill>
              </a:rPr>
              <a:t> </a:t>
            </a:r>
            <a:r>
              <a:rPr lang="en-US" altLang="en-US" sz="2000" b="1" i="1" dirty="0" err="1">
                <a:solidFill>
                  <a:srgbClr val="FF0000"/>
                </a:solidFill>
              </a:rPr>
              <a:t>nghĩ</a:t>
            </a:r>
            <a:r>
              <a:rPr lang="en-US" altLang="en-US" sz="2000" b="1" i="1" dirty="0">
                <a:solidFill>
                  <a:srgbClr val="FF0000"/>
                </a:solidFill>
              </a:rPr>
              <a:t> </a:t>
            </a:r>
            <a:r>
              <a:rPr lang="en-US" altLang="en-US" sz="2000" b="1" i="1" dirty="0" err="1">
                <a:solidFill>
                  <a:srgbClr val="FF0000"/>
                </a:solidFill>
              </a:rPr>
              <a:t>gì</a:t>
            </a:r>
            <a:r>
              <a:rPr lang="en-US" altLang="en-US" sz="2000" b="1" i="1" dirty="0">
                <a:solidFill>
                  <a:srgbClr val="FF0000"/>
                </a:solidFill>
              </a:rPr>
              <a:t> </a:t>
            </a:r>
            <a:r>
              <a:rPr lang="en-US" altLang="en-US" sz="2000" b="1" i="1" dirty="0" err="1">
                <a:solidFill>
                  <a:srgbClr val="FF0000"/>
                </a:solidFill>
              </a:rPr>
              <a:t>về</a:t>
            </a:r>
            <a:r>
              <a:rPr lang="en-US" altLang="en-US" sz="2000" b="1" i="1" dirty="0">
                <a:solidFill>
                  <a:srgbClr val="FF0000"/>
                </a:solidFill>
              </a:rPr>
              <a:t> </a:t>
            </a:r>
            <a:r>
              <a:rPr lang="en-US" altLang="en-US" sz="2000" b="1" i="1" dirty="0" err="1">
                <a:solidFill>
                  <a:srgbClr val="FF0000"/>
                </a:solidFill>
              </a:rPr>
              <a:t>việc</a:t>
            </a:r>
            <a:r>
              <a:rPr lang="en-US" altLang="en-US" sz="2000" b="1" i="1" dirty="0">
                <a:solidFill>
                  <a:srgbClr val="FF0000"/>
                </a:solidFill>
              </a:rPr>
              <a:t> </a:t>
            </a:r>
            <a:r>
              <a:rPr lang="en-US" altLang="en-US" sz="2000" b="1" i="1" dirty="0" err="1">
                <a:solidFill>
                  <a:srgbClr val="FF0000"/>
                </a:solidFill>
              </a:rPr>
              <a:t>làm</a:t>
            </a:r>
            <a:r>
              <a:rPr lang="en-US" altLang="en-US" sz="2000" b="1" i="1" dirty="0">
                <a:solidFill>
                  <a:srgbClr val="FF0000"/>
                </a:solidFill>
              </a:rPr>
              <a:t> </a:t>
            </a:r>
            <a:r>
              <a:rPr lang="en-US" altLang="en-US" sz="2000" b="1" i="1" dirty="0" err="1">
                <a:solidFill>
                  <a:srgbClr val="FF0000"/>
                </a:solidFill>
              </a:rPr>
              <a:t>của</a:t>
            </a:r>
            <a:r>
              <a:rPr lang="en-US" altLang="en-US" sz="2000" b="1" i="1" dirty="0">
                <a:solidFill>
                  <a:srgbClr val="FF0000"/>
                </a:solidFill>
              </a:rPr>
              <a:t> </a:t>
            </a:r>
            <a:r>
              <a:rPr lang="en-US" altLang="en-US" sz="2000" b="1" i="1" dirty="0" err="1">
                <a:solidFill>
                  <a:srgbClr val="FF0000"/>
                </a:solidFill>
              </a:rPr>
              <a:t>ông</a:t>
            </a:r>
            <a:r>
              <a:rPr lang="en-US" altLang="en-US" sz="2000" b="1" i="1" dirty="0">
                <a:solidFill>
                  <a:srgbClr val="FF0000"/>
                </a:solidFill>
              </a:rPr>
              <a:t> An?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52" y="1116597"/>
            <a:ext cx="4194175" cy="3145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0" y="22"/>
            <a:ext cx="9144000" cy="461665"/>
          </a:xfrm>
          <a:prstGeom prst="rect">
            <a:avLst/>
          </a:prstGeom>
          <a:solidFill>
            <a:srgbClr val="92D050"/>
          </a:solidFill>
          <a:ln w="9525">
            <a:solidFill>
              <a:srgbClr val="669900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Tiết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24: 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Bài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14: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Quyền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và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nghĩa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vụ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lao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động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của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công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dân</a:t>
            </a:r>
            <a:endParaRPr lang="en-US" sz="2000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906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  <p:bldP spid="16389" grpId="0"/>
      <p:bldP spid="61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3817690"/>
              </p:ext>
            </p:extLst>
          </p:nvPr>
        </p:nvGraphicFramePr>
        <p:xfrm>
          <a:off x="29308" y="133351"/>
          <a:ext cx="9114693" cy="52819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4692"/>
                <a:gridCol w="3183646"/>
                <a:gridCol w="4436355"/>
              </a:tblGrid>
              <a:tr h="411475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Thời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gian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Ông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An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Thanh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niên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</a:tr>
              <a:tr h="2212549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Trước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khi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ông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mở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xưởng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nghề</a:t>
                      </a:r>
                      <a:endParaRPr lang="en-US" sz="24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tiền</a:t>
                      </a:r>
                      <a:endParaRPr lang="en-US" sz="24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việc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làm</a:t>
                      </a:r>
                      <a:endParaRPr lang="en-US" sz="24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Tự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nuôi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sống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được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bản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thân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gia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đình</a:t>
                      </a:r>
                      <a:endParaRPr lang="en-US" sz="24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Không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nghề</a:t>
                      </a:r>
                      <a:endParaRPr lang="en-US" sz="24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Không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tiền</a:t>
                      </a:r>
                      <a:endParaRPr lang="en-US" sz="24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Không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việc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làm</a:t>
                      </a:r>
                      <a:endParaRPr lang="en-US" sz="24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Không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tự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nuôi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sống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được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bản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thân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gia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đình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</a:tr>
              <a:tr h="2635046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Sau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khi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ông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mở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xưởng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nghề</a:t>
                      </a:r>
                      <a:endParaRPr lang="en-US" sz="2400" baseline="0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tiền</a:t>
                      </a:r>
                      <a:endParaRPr lang="en-US" sz="2400" baseline="0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việc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làm</a:t>
                      </a:r>
                      <a:endParaRPr lang="en-US" sz="2400" baseline="0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Tự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nuôi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sống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được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bản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thân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gia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đình</a:t>
                      </a:r>
                      <a:endParaRPr lang="en-US" sz="2400" baseline="0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nghề</a:t>
                      </a:r>
                      <a:endParaRPr lang="en-US" sz="2400" baseline="0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tiền</a:t>
                      </a:r>
                      <a:endParaRPr lang="en-US" sz="2400" baseline="0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việc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làm</a:t>
                      </a:r>
                      <a:endParaRPr lang="en-US" sz="2400" baseline="0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Tự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nuôi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sống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được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bản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thân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gia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đình</a:t>
                      </a:r>
                      <a:endParaRPr lang="en-US" sz="2400" baseline="0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238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5"/>
          <p:cNvSpPr txBox="1">
            <a:spLocks noChangeArrowheads="1"/>
          </p:cNvSpPr>
          <p:nvPr/>
        </p:nvSpPr>
        <p:spPr bwMode="auto">
          <a:xfrm>
            <a:off x="495300" y="925289"/>
            <a:ext cx="24765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FF0000"/>
                </a:solidFill>
              </a:rPr>
              <a:t>I. Đặt vấn đề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495300" y="1428750"/>
            <a:ext cx="8134350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altLang="en-US" sz="2800" b="1" dirty="0" err="1">
                <a:solidFill>
                  <a:srgbClr val="FF0000"/>
                </a:solidFill>
              </a:rPr>
              <a:t>Nhận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xét</a:t>
            </a:r>
            <a:r>
              <a:rPr lang="en-US" altLang="en-US" sz="2800" b="1" dirty="0" smtClean="0">
                <a:solidFill>
                  <a:srgbClr val="FF0000"/>
                </a:solidFill>
              </a:rPr>
              <a:t>: </a:t>
            </a:r>
            <a:r>
              <a:rPr lang="en-US" altLang="en-US" sz="2800" dirty="0" err="1" smtClean="0"/>
              <a:t>Việc</a:t>
            </a:r>
            <a:r>
              <a:rPr lang="en-US" altLang="en-US" sz="2800" dirty="0" smtClean="0">
                <a:solidFill>
                  <a:srgbClr val="FF0000"/>
                </a:solidFill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</a:rPr>
              <a:t>ông</a:t>
            </a:r>
            <a:r>
              <a:rPr lang="en-US" altLang="en-US" sz="2800" dirty="0">
                <a:solidFill>
                  <a:prstClr val="black"/>
                </a:solidFill>
              </a:rPr>
              <a:t> An </a:t>
            </a:r>
            <a:r>
              <a:rPr lang="en-US" altLang="en-US" sz="2800" dirty="0" err="1">
                <a:solidFill>
                  <a:prstClr val="black"/>
                </a:solidFill>
              </a:rPr>
              <a:t>mở</a:t>
            </a:r>
            <a:r>
              <a:rPr lang="en-US" altLang="en-US" sz="2800" dirty="0">
                <a:solidFill>
                  <a:prstClr val="black"/>
                </a:solidFill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</a:rPr>
              <a:t>lớp</a:t>
            </a:r>
            <a:r>
              <a:rPr lang="en-US" altLang="en-US" sz="2800" dirty="0">
                <a:solidFill>
                  <a:prstClr val="black"/>
                </a:solidFill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</a:rPr>
              <a:t>dạy</a:t>
            </a:r>
            <a:r>
              <a:rPr lang="en-US" altLang="en-US" sz="2800" dirty="0">
                <a:solidFill>
                  <a:prstClr val="black"/>
                </a:solidFill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</a:rPr>
              <a:t>nghề</a:t>
            </a:r>
            <a:r>
              <a:rPr lang="en-US" altLang="en-US" sz="2800" dirty="0">
                <a:solidFill>
                  <a:prstClr val="black"/>
                </a:solidFill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</a:rPr>
              <a:t>tạo</a:t>
            </a:r>
            <a:r>
              <a:rPr lang="en-US" altLang="en-US" sz="2800" dirty="0">
                <a:solidFill>
                  <a:prstClr val="black"/>
                </a:solidFill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</a:rPr>
              <a:t>điều</a:t>
            </a:r>
            <a:r>
              <a:rPr lang="en-US" altLang="en-US" sz="2800" dirty="0">
                <a:solidFill>
                  <a:prstClr val="black"/>
                </a:solidFill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</a:rPr>
              <a:t>kiện</a:t>
            </a:r>
            <a:r>
              <a:rPr lang="en-US" altLang="en-US" sz="2800" dirty="0">
                <a:solidFill>
                  <a:prstClr val="black"/>
                </a:solidFill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</a:rPr>
              <a:t>cho</a:t>
            </a:r>
            <a:r>
              <a:rPr lang="en-US" altLang="en-US" sz="2800" dirty="0">
                <a:solidFill>
                  <a:prstClr val="black"/>
                </a:solidFill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</a:rPr>
              <a:t>thanh</a:t>
            </a:r>
            <a:r>
              <a:rPr lang="en-US" altLang="en-US" sz="2800" dirty="0">
                <a:solidFill>
                  <a:prstClr val="black"/>
                </a:solidFill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</a:rPr>
              <a:t>niên</a:t>
            </a:r>
            <a:r>
              <a:rPr lang="en-US" altLang="en-US" sz="2800" dirty="0">
                <a:solidFill>
                  <a:prstClr val="black"/>
                </a:solidFill>
              </a:rPr>
              <a:t> </a:t>
            </a:r>
            <a:r>
              <a:rPr lang="en-US" altLang="en-US" sz="2800" dirty="0" err="1" smtClean="0">
                <a:solidFill>
                  <a:prstClr val="black"/>
                </a:solidFill>
              </a:rPr>
              <a:t>có</a:t>
            </a:r>
            <a:r>
              <a:rPr lang="en-US" altLang="en-US" sz="2800" dirty="0" smtClean="0">
                <a:solidFill>
                  <a:prstClr val="black"/>
                </a:solidFill>
              </a:rPr>
              <a:t> </a:t>
            </a:r>
            <a:r>
              <a:rPr lang="en-US" altLang="en-US" sz="2800" dirty="0" err="1" smtClean="0">
                <a:solidFill>
                  <a:prstClr val="black"/>
                </a:solidFill>
              </a:rPr>
              <a:t>việc</a:t>
            </a:r>
            <a:r>
              <a:rPr lang="en-US" altLang="en-US" sz="2800" dirty="0" smtClean="0">
                <a:solidFill>
                  <a:prstClr val="black"/>
                </a:solidFill>
              </a:rPr>
              <a:t> </a:t>
            </a:r>
            <a:r>
              <a:rPr lang="en-US" altLang="en-US" sz="2800" dirty="0" err="1" smtClean="0">
                <a:solidFill>
                  <a:prstClr val="black"/>
                </a:solidFill>
              </a:rPr>
              <a:t>làm</a:t>
            </a:r>
            <a:r>
              <a:rPr lang="en-US" altLang="en-US" sz="2800" dirty="0" smtClean="0">
                <a:solidFill>
                  <a:prstClr val="black"/>
                </a:solidFill>
              </a:rPr>
              <a:t>, </a:t>
            </a:r>
            <a:r>
              <a:rPr lang="en-US" altLang="en-US" sz="2800" dirty="0" err="1">
                <a:solidFill>
                  <a:prstClr val="black"/>
                </a:solidFill>
              </a:rPr>
              <a:t>có</a:t>
            </a:r>
            <a:r>
              <a:rPr lang="en-US" altLang="en-US" sz="2800" dirty="0">
                <a:solidFill>
                  <a:prstClr val="black"/>
                </a:solidFill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</a:rPr>
              <a:t>thu</a:t>
            </a:r>
            <a:r>
              <a:rPr lang="en-US" altLang="en-US" sz="2800" dirty="0">
                <a:solidFill>
                  <a:prstClr val="black"/>
                </a:solidFill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</a:rPr>
              <a:t>nhập</a:t>
            </a:r>
            <a:r>
              <a:rPr lang="en-US" altLang="en-US" sz="2800" dirty="0">
                <a:solidFill>
                  <a:prstClr val="black"/>
                </a:solidFill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</a:rPr>
              <a:t>là</a:t>
            </a:r>
            <a:r>
              <a:rPr lang="en-US" altLang="en-US" sz="2800" dirty="0">
                <a:solidFill>
                  <a:prstClr val="black"/>
                </a:solidFill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</a:rPr>
              <a:t>việc</a:t>
            </a:r>
            <a:r>
              <a:rPr lang="en-US" altLang="en-US" sz="2800" dirty="0">
                <a:solidFill>
                  <a:prstClr val="black"/>
                </a:solidFill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</a:rPr>
              <a:t>làm</a:t>
            </a:r>
            <a:r>
              <a:rPr lang="en-US" altLang="en-US" sz="2800" dirty="0">
                <a:solidFill>
                  <a:prstClr val="black"/>
                </a:solidFill>
              </a:rPr>
              <a:t> </a:t>
            </a:r>
            <a:r>
              <a:rPr lang="en-US" altLang="en-US" sz="2800" dirty="0" err="1" smtClean="0">
                <a:solidFill>
                  <a:prstClr val="black"/>
                </a:solidFill>
              </a:rPr>
              <a:t>đúng</a:t>
            </a:r>
            <a:r>
              <a:rPr lang="en-US" altLang="en-US" sz="2800" dirty="0" smtClean="0">
                <a:solidFill>
                  <a:prstClr val="black"/>
                </a:solidFill>
              </a:rPr>
              <a:t>. </a:t>
            </a:r>
          </a:p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altLang="en-US" sz="2800" dirty="0" smtClean="0">
                <a:solidFill>
                  <a:prstClr val="black"/>
                </a:solidFill>
                <a:cs typeface="Times New Roman" pitchFamily="18" charset="0"/>
              </a:rPr>
              <a:t>=&gt; </a:t>
            </a:r>
            <a:r>
              <a:rPr lang="en-US" altLang="en-US" sz="2800" dirty="0" err="1">
                <a:solidFill>
                  <a:prstClr val="black"/>
                </a:solidFill>
                <a:cs typeface="Times New Roman" pitchFamily="18" charset="0"/>
              </a:rPr>
              <a:t>G</a:t>
            </a:r>
            <a:r>
              <a:rPr lang="en-US" altLang="en-US" sz="2800" dirty="0" err="1" smtClean="0">
                <a:solidFill>
                  <a:prstClr val="black"/>
                </a:solidFill>
                <a:cs typeface="Times New Roman" pitchFamily="18" charset="0"/>
              </a:rPr>
              <a:t>óp</a:t>
            </a:r>
            <a:r>
              <a:rPr lang="en-US" altLang="en-US" sz="2800" dirty="0" smtClean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  <a:cs typeface="Times New Roman" pitchFamily="18" charset="0"/>
              </a:rPr>
              <a:t>phần</a:t>
            </a:r>
            <a:r>
              <a:rPr lang="en-US" altLang="en-US" sz="2800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  <a:cs typeface="Times New Roman" pitchFamily="18" charset="0"/>
              </a:rPr>
              <a:t>giải</a:t>
            </a:r>
            <a:r>
              <a:rPr lang="en-US" altLang="en-US" sz="2800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  <a:cs typeface="Times New Roman" pitchFamily="18" charset="0"/>
              </a:rPr>
              <a:t>quyết</a:t>
            </a:r>
            <a:r>
              <a:rPr lang="en-US" altLang="en-US" sz="2800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  <a:cs typeface="Times New Roman" pitchFamily="18" charset="0"/>
              </a:rPr>
              <a:t>việc</a:t>
            </a:r>
            <a:r>
              <a:rPr lang="en-US" altLang="en-US" sz="2800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  <a:cs typeface="Times New Roman" pitchFamily="18" charset="0"/>
              </a:rPr>
              <a:t>làm</a:t>
            </a:r>
            <a:r>
              <a:rPr lang="en-US" altLang="en-US" sz="2800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  <a:cs typeface="Times New Roman" pitchFamily="18" charset="0"/>
              </a:rPr>
              <a:t>cho</a:t>
            </a:r>
            <a:r>
              <a:rPr lang="en-US" altLang="en-US" sz="2800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  <a:cs typeface="Times New Roman" pitchFamily="18" charset="0"/>
              </a:rPr>
              <a:t>người</a:t>
            </a:r>
            <a:r>
              <a:rPr lang="en-US" altLang="en-US" sz="2800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  <a:cs typeface="Times New Roman" pitchFamily="18" charset="0"/>
              </a:rPr>
              <a:t>lao</a:t>
            </a:r>
            <a:r>
              <a:rPr lang="en-US" altLang="en-US" sz="2800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  <a:cs typeface="Times New Roman" pitchFamily="18" charset="0"/>
              </a:rPr>
              <a:t>động</a:t>
            </a:r>
            <a:r>
              <a:rPr lang="en-US" altLang="en-US" sz="2800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  <a:cs typeface="Times New Roman" pitchFamily="18" charset="0"/>
              </a:rPr>
              <a:t>và</a:t>
            </a:r>
            <a:r>
              <a:rPr lang="en-US" altLang="en-US" sz="2800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  <a:cs typeface="Times New Roman" pitchFamily="18" charset="0"/>
              </a:rPr>
              <a:t>được</a:t>
            </a:r>
            <a:r>
              <a:rPr lang="en-US" altLang="en-US" sz="2800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  <a:cs typeface="Times New Roman" pitchFamily="18" charset="0"/>
              </a:rPr>
              <a:t>nhà</a:t>
            </a:r>
            <a:r>
              <a:rPr lang="en-US" altLang="en-US" sz="2800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  <a:cs typeface="Times New Roman" pitchFamily="18" charset="0"/>
              </a:rPr>
              <a:t>nước</a:t>
            </a:r>
            <a:r>
              <a:rPr lang="en-US" altLang="en-US" sz="2800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  <a:cs typeface="Times New Roman" pitchFamily="18" charset="0"/>
              </a:rPr>
              <a:t>khuyến</a:t>
            </a:r>
            <a:r>
              <a:rPr lang="en-US" altLang="en-US" sz="2800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  <a:cs typeface="Times New Roman" pitchFamily="18" charset="0"/>
              </a:rPr>
              <a:t>khích</a:t>
            </a:r>
            <a:r>
              <a:rPr lang="en-US" altLang="en-US" sz="2800" dirty="0">
                <a:solidFill>
                  <a:prstClr val="black"/>
                </a:solidFill>
                <a:cs typeface="Times New Roman" pitchFamily="18" charset="0"/>
              </a:rPr>
              <a:t>, </a:t>
            </a:r>
            <a:r>
              <a:rPr lang="en-US" altLang="en-US" sz="2800" dirty="0" err="1">
                <a:solidFill>
                  <a:prstClr val="black"/>
                </a:solidFill>
                <a:cs typeface="Times New Roman" pitchFamily="18" charset="0"/>
              </a:rPr>
              <a:t>tạo</a:t>
            </a:r>
            <a:r>
              <a:rPr lang="en-US" altLang="en-US" sz="2800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  <a:cs typeface="Times New Roman" pitchFamily="18" charset="0"/>
              </a:rPr>
              <a:t>điều</a:t>
            </a:r>
            <a:r>
              <a:rPr lang="en-US" altLang="en-US" sz="2800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  <a:cs typeface="Times New Roman" pitchFamily="18" charset="0"/>
              </a:rPr>
              <a:t>kiện</a:t>
            </a:r>
            <a:r>
              <a:rPr lang="en-US" altLang="en-US" sz="2800" dirty="0">
                <a:solidFill>
                  <a:prstClr val="black"/>
                </a:solidFill>
                <a:cs typeface="Times New Roman" pitchFamily="18" charset="0"/>
              </a:rPr>
              <a:t>.</a:t>
            </a:r>
            <a:endParaRPr lang="en-US" altLang="en-US" sz="2800" dirty="0">
              <a:solidFill>
                <a:prstClr val="black"/>
              </a:solidFill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22"/>
            <a:ext cx="9144000" cy="461665"/>
          </a:xfrm>
          <a:prstGeom prst="rect">
            <a:avLst/>
          </a:prstGeom>
          <a:solidFill>
            <a:srgbClr val="92D050"/>
          </a:solidFill>
          <a:ln w="9525">
            <a:solidFill>
              <a:srgbClr val="669900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Tiết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24: 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Bài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14: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Quyền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và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nghĩa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vụ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lao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động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của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công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dân</a:t>
            </a:r>
            <a:endParaRPr lang="en-US" sz="2000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721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_fill_300_p2406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04812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3657600" y="742950"/>
            <a:ext cx="5162550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en-US" altLang="en-US" sz="3200" i="1" dirty="0" err="1"/>
              <a:t>Điều</a:t>
            </a:r>
            <a:r>
              <a:rPr lang="en-US" altLang="en-US" sz="3200" i="1" dirty="0"/>
              <a:t> 5:</a:t>
            </a:r>
            <a:r>
              <a:rPr lang="en-US" altLang="en-US" sz="3200" dirty="0"/>
              <a:t> </a:t>
            </a:r>
            <a:r>
              <a:rPr lang="en-US" altLang="en-US" sz="3200" i="1" dirty="0"/>
              <a:t>"…</a:t>
            </a:r>
            <a:r>
              <a:rPr lang="en-US" altLang="en-US" sz="3200" i="1" dirty="0" err="1"/>
              <a:t>Mọi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hoạt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động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tạo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ra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việc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làm</a:t>
            </a:r>
            <a:r>
              <a:rPr lang="en-US" altLang="en-US" sz="3200" i="1" dirty="0"/>
              <a:t>, </a:t>
            </a:r>
            <a:r>
              <a:rPr lang="en-US" altLang="en-US" sz="3200" i="1" dirty="0" err="1"/>
              <a:t>tự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tạo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việc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làm</a:t>
            </a:r>
            <a:r>
              <a:rPr lang="en-US" altLang="en-US" sz="3200" i="1" dirty="0"/>
              <a:t>, </a:t>
            </a:r>
            <a:r>
              <a:rPr lang="en-US" altLang="en-US" sz="3200" i="1" dirty="0" err="1"/>
              <a:t>dạy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nghề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và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học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nghề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để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có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việc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làm</a:t>
            </a:r>
            <a:r>
              <a:rPr lang="en-US" altLang="en-US" sz="3200" i="1" dirty="0"/>
              <a:t>, </a:t>
            </a:r>
            <a:r>
              <a:rPr lang="en-US" altLang="en-US" sz="3200" i="1" dirty="0" err="1"/>
              <a:t>mọi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hoạt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động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sản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xuất</a:t>
            </a:r>
            <a:r>
              <a:rPr lang="en-US" altLang="en-US" sz="3200" i="1" dirty="0"/>
              <a:t>, </a:t>
            </a:r>
            <a:r>
              <a:rPr lang="en-US" altLang="en-US" sz="3200" i="1" dirty="0" err="1"/>
              <a:t>kinh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doanh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thu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hút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lao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động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đểu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được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Nhà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nước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khuyến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khích</a:t>
            </a:r>
            <a:r>
              <a:rPr lang="en-US" altLang="en-US" sz="3200" i="1" dirty="0"/>
              <a:t>, </a:t>
            </a:r>
            <a:r>
              <a:rPr lang="en-US" altLang="en-US" sz="3200" i="1" dirty="0" err="1"/>
              <a:t>tạo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điều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kiện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thuận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lợi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hoặc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giúp</a:t>
            </a:r>
            <a:r>
              <a:rPr lang="en-US" altLang="en-US" sz="3200" i="1" dirty="0"/>
              <a:t> </a:t>
            </a:r>
            <a:r>
              <a:rPr lang="en-US" altLang="en-US" sz="3200" i="1" dirty="0" err="1"/>
              <a:t>đỡ</a:t>
            </a:r>
            <a:r>
              <a:rPr lang="en-US" altLang="en-US" sz="3200" i="1" dirty="0"/>
              <a:t>."</a:t>
            </a:r>
          </a:p>
        </p:txBody>
      </p:sp>
    </p:spTree>
    <p:extLst>
      <p:ext uri="{BB962C8B-B14F-4D97-AF65-F5344CB8AC3E}">
        <p14:creationId xmlns:p14="http://schemas.microsoft.com/office/powerpoint/2010/main" val="680845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25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4"/>
          <p:cNvSpPr txBox="1">
            <a:spLocks noChangeArrowheads="1"/>
          </p:cNvSpPr>
          <p:nvPr/>
        </p:nvSpPr>
        <p:spPr bwMode="auto">
          <a:xfrm>
            <a:off x="181707" y="819895"/>
            <a:ext cx="2590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vi-VN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44" name="Text Box 28"/>
          <p:cNvSpPr txBox="1">
            <a:spLocks noChangeArrowheads="1"/>
          </p:cNvSpPr>
          <p:nvPr/>
        </p:nvSpPr>
        <p:spPr bwMode="auto">
          <a:xfrm>
            <a:off x="0" y="391453"/>
            <a:ext cx="7772400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II.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Nội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dung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bài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học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en-US" sz="3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</a:rPr>
              <a:t>1.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</a:rPr>
              <a:t>Khái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</a:rPr>
              <a:t>niệm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</a:rPr>
              <a:t>lao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</a:rPr>
              <a:t>động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</a:rPr>
              <a:t>.</a:t>
            </a:r>
            <a:endParaRPr lang="en-US" sz="2400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52" name="Text Box 28"/>
          <p:cNvSpPr txBox="1">
            <a:spLocks noChangeArrowheads="1"/>
          </p:cNvSpPr>
          <p:nvPr/>
        </p:nvSpPr>
        <p:spPr bwMode="auto">
          <a:xfrm>
            <a:off x="0" y="1404755"/>
            <a:ext cx="88392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-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Hoạt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động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có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mục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đích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con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người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nhằm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tạo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ra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cải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vật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chất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và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giá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trị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tinh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thần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cho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xã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hội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0" y="22"/>
            <a:ext cx="9144000" cy="461665"/>
          </a:xfrm>
          <a:prstGeom prst="rect">
            <a:avLst/>
          </a:prstGeom>
          <a:solidFill>
            <a:srgbClr val="92D050"/>
          </a:solidFill>
          <a:ln w="9525">
            <a:solidFill>
              <a:srgbClr val="669900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Tiết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24: 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Bài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14: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Quyền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và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nghĩa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vụ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lao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động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của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công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dân</a:t>
            </a:r>
            <a:endParaRPr lang="en-US" sz="2000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015331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UIDATA" val="&lt;database version=&quot;11.0&quot;&gt;&lt;object type=&quot;1&quot; unique_id=&quot;10001&quot;&gt;&lt;object type=&quot;8&quot; unique_id=&quot;10419&quot;&gt;&lt;/object&gt;&lt;object type=&quot;2&quot; unique_id=&quot;10420&quot;&gt;&lt;object type=&quot;3&quot; unique_id=&quot;10423&quot;&gt;&lt;property id=&quot;20148&quot; value=&quot;5&quot;/&gt;&lt;property id=&quot;20300&quot; value=&quot;Slide 7&quot;/&gt;&lt;property id=&quot;20307&quot; value=&quot;259&quot;/&gt;&lt;/object&gt;&lt;object type=&quot;3&quot; unique_id=&quot;11940&quot;&gt;&lt;property id=&quot;20148&quot; value=&quot;5&quot;/&gt;&lt;property id=&quot;20300&quot; value=&quot;Slide 4&quot;/&gt;&lt;property id=&quot;20307&quot; value=&quot;257&quot;/&gt;&lt;/object&gt;&lt;object type=&quot;3&quot; unique_id=&quot;11941&quot;&gt;&lt;property id=&quot;20148&quot; value=&quot;5&quot;/&gt;&lt;property id=&quot;20300&quot; value=&quot;Slide 6&quot;/&gt;&lt;property id=&quot;20307&quot; value=&quot;258&quot;/&gt;&lt;/object&gt;&lt;object type=&quot;3&quot; unique_id=&quot;12765&quot;&gt;&lt;property id=&quot;20148&quot; value=&quot;5&quot;/&gt;&lt;property id=&quot;20300&quot; value=&quot;Slide 1&quot;/&gt;&lt;property id=&quot;20307&quot; value=&quot;261&quot;/&gt;&lt;/object&gt;&lt;object type=&quot;3&quot; unique_id=&quot;12771&quot;&gt;&lt;property id=&quot;20148&quot; value=&quot;5&quot;/&gt;&lt;property id=&quot;20300&quot; value=&quot;Slide 8&quot;/&gt;&lt;property id=&quot;20307&quot; value=&quot;289&quot;/&gt;&lt;/object&gt;&lt;object type=&quot;3&quot; unique_id=&quot;12772&quot;&gt;&lt;property id=&quot;20148&quot; value=&quot;5&quot;/&gt;&lt;property id=&quot;20300&quot; value=&quot;Slide 13&quot;/&gt;&lt;property id=&quot;20307&quot; value=&quot;267&quot;/&gt;&lt;/object&gt;&lt;object type=&quot;3&quot; unique_id=&quot;12774&quot;&gt;&lt;property id=&quot;20148&quot; value=&quot;5&quot;/&gt;&lt;property id=&quot;20300&quot; value=&quot;Slide 14&quot;/&gt;&lt;property id=&quot;20307&quot; value=&quot;272&quot;/&gt;&lt;/object&gt;&lt;object type=&quot;3&quot; unique_id=&quot;12775&quot;&gt;&lt;property id=&quot;20148&quot; value=&quot;5&quot;/&gt;&lt;property id=&quot;20300&quot; value=&quot;Slide 15 - &amp;quot;II. Nội dung bài học &amp;quot;&quot;/&gt;&lt;property id=&quot;20307&quot; value=&quot;273&quot;/&gt;&lt;/object&gt;&lt;object type=&quot;3&quot; unique_id=&quot;12777&quot;&gt;&lt;property id=&quot;20148&quot; value=&quot;5&quot;/&gt;&lt;property id=&quot;20300&quot; value=&quot;Slide 18&quot;/&gt;&lt;property id=&quot;20307&quot; value=&quot;265&quot;/&gt;&lt;/object&gt;&lt;object type=&quot;3&quot; unique_id=&quot;12779&quot;&gt;&lt;property id=&quot;20148&quot; value=&quot;5&quot;/&gt;&lt;property id=&quot;20300&quot; value=&quot;Slide 19&quot;/&gt;&lt;property id=&quot;20307&quot; value=&quot;285&quot;/&gt;&lt;/object&gt;&lt;object type=&quot;3&quot; unique_id=&quot;12781&quot;&gt;&lt;property id=&quot;20148&quot; value=&quot;5&quot;/&gt;&lt;property id=&quot;20300&quot; value=&quot;Slide 21&quot;/&gt;&lt;property id=&quot;20307&quot; value=&quot;277&quot;/&gt;&lt;/object&gt;&lt;object type=&quot;3&quot; unique_id=&quot;12782&quot;&gt;&lt;property id=&quot;20148&quot; value=&quot;5&quot;/&gt;&lt;property id=&quot;20300&quot; value=&quot;Slide 22&quot;/&gt;&lt;property id=&quot;20307&quot; value=&quot;278&quot;/&gt;&lt;/object&gt;&lt;object type=&quot;3&quot; unique_id=&quot;12783&quot;&gt;&lt;property id=&quot;20148&quot; value=&quot;5&quot;/&gt;&lt;property id=&quot;20300&quot; value=&quot;Slide 23&quot;/&gt;&lt;property id=&quot;20307&quot; value=&quot;279&quot;/&gt;&lt;/object&gt;&lt;object type=&quot;3&quot; unique_id=&quot;12784&quot;&gt;&lt;property id=&quot;20148&quot; value=&quot;5&quot;/&gt;&lt;property id=&quot;20300&quot; value=&quot;Slide 24&quot;/&gt;&lt;property id=&quot;20307&quot; value=&quot;280&quot;/&gt;&lt;/object&gt;&lt;object type=&quot;3&quot; unique_id=&quot;12785&quot;&gt;&lt;property id=&quot;20148&quot; value=&quot;5&quot;/&gt;&lt;property id=&quot;20300&quot; value=&quot;Slide 25&quot;/&gt;&lt;property id=&quot;20307&quot; value=&quot;282&quot;/&gt;&lt;/object&gt;&lt;object type=&quot;3&quot; unique_id=&quot;12786&quot;&gt;&lt;property id=&quot;20148&quot; value=&quot;5&quot;/&gt;&lt;property id=&quot;20300&quot; value=&quot;Slide 27&quot;/&gt;&lt;property id=&quot;20307&quot; value=&quot;286&quot;/&gt;&lt;/object&gt;&lt;object type=&quot;3&quot; unique_id=&quot;12788&quot;&gt;&lt;property id=&quot;20148&quot; value=&quot;5&quot;/&gt;&lt;property id=&quot;20300&quot; value=&quot;Slide 26&quot;/&gt;&lt;property id=&quot;20307&quot; value=&quot;284&quot;/&gt;&lt;/object&gt;&lt;object type=&quot;3&quot; unique_id=&quot;12790&quot;&gt;&lt;property id=&quot;20148&quot; value=&quot;5&quot;/&gt;&lt;property id=&quot;20300&quot; value=&quot;Slide 28&quot;/&gt;&lt;property id=&quot;20307&quot; value=&quot;288&quot;/&gt;&lt;/object&gt;&lt;object type=&quot;3&quot; unique_id=&quot;13130&quot;&gt;&lt;property id=&quot;20148&quot; value=&quot;5&quot;/&gt;&lt;property id=&quot;20300&quot; value=&quot;Slide 2&quot;/&gt;&lt;property id=&quot;20307&quot; value=&quot;291&quot;/&gt;&lt;/object&gt;&lt;object type=&quot;3&quot; unique_id=&quot;13131&quot;&gt;&lt;property id=&quot;20148&quot; value=&quot;5&quot;/&gt;&lt;property id=&quot;20300&quot; value=&quot;Slide 5&quot;/&gt;&lt;property id=&quot;20307&quot; value=&quot;292&quot;/&gt;&lt;/object&gt;&lt;object type=&quot;3&quot; unique_id=&quot;13132&quot;&gt;&lt;property id=&quot;20148&quot; value=&quot;5&quot;/&gt;&lt;property id=&quot;20300&quot; value=&quot;Slide 12&quot;/&gt;&lt;property id=&quot;20307&quot; value=&quot;294&quot;/&gt;&lt;/object&gt;&lt;object type=&quot;3&quot; unique_id=&quot;13598&quot;&gt;&lt;property id=&quot;20148&quot; value=&quot;5&quot;/&gt;&lt;property id=&quot;20300&quot; value=&quot;Slide 3&quot;/&gt;&lt;property id=&quot;20307&quot; value=&quot;303&quot;/&gt;&lt;/object&gt;&lt;object type=&quot;3&quot; unique_id=&quot;13599&quot;&gt;&lt;property id=&quot;20148&quot; value=&quot;5&quot;/&gt;&lt;property id=&quot;20300&quot; value=&quot;Slide 9&quot;/&gt;&lt;property id=&quot;20307&quot; value=&quot;296&quot;/&gt;&lt;/object&gt;&lt;object type=&quot;3&quot; unique_id=&quot;13600&quot;&gt;&lt;property id=&quot;20148&quot; value=&quot;5&quot;/&gt;&lt;property id=&quot;20300&quot; value=&quot;Slide 10&quot;/&gt;&lt;property id=&quot;20307&quot; value=&quot;298&quot;/&gt;&lt;/object&gt;&lt;object type=&quot;3&quot; unique_id=&quot;13601&quot;&gt;&lt;property id=&quot;20148&quot; value=&quot;5&quot;/&gt;&lt;property id=&quot;20300&quot; value=&quot;Slide 11&quot;/&gt;&lt;property id=&quot;20307&quot; value=&quot;297&quot;/&gt;&lt;/object&gt;&lt;object type=&quot;3&quot; unique_id=&quot;13602&quot;&gt;&lt;property id=&quot;20148&quot; value=&quot;5&quot;/&gt;&lt;property id=&quot;20300&quot; value=&quot;Slide 16&quot;/&gt;&lt;property id=&quot;20307&quot; value=&quot;300&quot;/&gt;&lt;/object&gt;&lt;object type=&quot;3&quot; unique_id=&quot;13603&quot;&gt;&lt;property id=&quot;20148&quot; value=&quot;5&quot;/&gt;&lt;property id=&quot;20300&quot; value=&quot;Slide 17&quot;/&gt;&lt;property id=&quot;20307&quot; value=&quot;304&quot;/&gt;&lt;/object&gt;&lt;object type=&quot;3&quot; unique_id=&quot;13604&quot;&gt;&lt;property id=&quot;20148&quot; value=&quot;5&quot;/&gt;&lt;property id=&quot;20300&quot; value=&quot;Slide 20 - &amp;quot; Câu 3. Để trở thành người lao động tốt, công dân có ích cho xã hội, ngay từ bây giờ em cần phải làm gì?  &amp;quot;&quot;/&gt;&lt;property id=&quot;20307&quot; value=&quot;301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2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3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Watermark">
  <a:themeElements>
    <a:clrScheme name="Watermar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Waterma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Waterm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1047</TotalTime>
  <Words>1471</Words>
  <Application>Microsoft Office PowerPoint</Application>
  <PresentationFormat>On-screen Show (16:9)</PresentationFormat>
  <Paragraphs>157</Paragraphs>
  <Slides>31</Slides>
  <Notes>0</Notes>
  <HiddenSlides>0</HiddenSlides>
  <MMClips>7</MMClips>
  <ScaleCrop>false</ScaleCrop>
  <HeadingPairs>
    <vt:vector size="4" baseType="variant">
      <vt:variant>
        <vt:lpstr>Theme</vt:lpstr>
      </vt:variant>
      <vt:variant>
        <vt:i4>11</vt:i4>
      </vt:variant>
      <vt:variant>
        <vt:lpstr>Slide Titles</vt:lpstr>
      </vt:variant>
      <vt:variant>
        <vt:i4>31</vt:i4>
      </vt:variant>
    </vt:vector>
  </HeadingPairs>
  <TitlesOfParts>
    <vt:vector size="42" baseType="lpstr">
      <vt:lpstr>1_Office Theme</vt:lpstr>
      <vt:lpstr>2_Office Theme</vt:lpstr>
      <vt:lpstr>Watermark</vt:lpstr>
      <vt:lpstr>3_Office Theme</vt:lpstr>
      <vt:lpstr>6_Office Theme</vt:lpstr>
      <vt:lpstr>7_Office Theme</vt:lpstr>
      <vt:lpstr>10_Office Theme</vt:lpstr>
      <vt:lpstr>11_Office Theme</vt:lpstr>
      <vt:lpstr>Default Design</vt:lpstr>
      <vt:lpstr>2_Default Design</vt:lpstr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Để trở thành người lao động tốt, công dân có ích cho xã hội, ngay từ bây giờ em cần phải làm gì?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CPN</dc:creator>
  <cp:lastModifiedBy>Admin</cp:lastModifiedBy>
  <cp:revision>37</cp:revision>
  <dcterms:created xsi:type="dcterms:W3CDTF">2020-03-15T13:17:34Z</dcterms:created>
  <dcterms:modified xsi:type="dcterms:W3CDTF">2023-02-22T06:46:56Z</dcterms:modified>
</cp:coreProperties>
</file>